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notesSlides/notesSlide23.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7" r:id="rId1"/>
  </p:sldMasterIdLst>
  <p:notesMasterIdLst>
    <p:notesMasterId r:id="rId42"/>
  </p:notesMasterIdLst>
  <p:handoutMasterIdLst>
    <p:handoutMasterId r:id="rId43"/>
  </p:handoutMasterIdLst>
  <p:sldIdLst>
    <p:sldId id="345" r:id="rId2"/>
    <p:sldId id="365" r:id="rId3"/>
    <p:sldId id="304" r:id="rId4"/>
    <p:sldId id="305" r:id="rId5"/>
    <p:sldId id="309" r:id="rId6"/>
    <p:sldId id="358" r:id="rId7"/>
    <p:sldId id="308" r:id="rId8"/>
    <p:sldId id="355" r:id="rId9"/>
    <p:sldId id="356" r:id="rId10"/>
    <p:sldId id="310" r:id="rId11"/>
    <p:sldId id="346" r:id="rId12"/>
    <p:sldId id="357" r:id="rId13"/>
    <p:sldId id="311" r:id="rId14"/>
    <p:sldId id="359" r:id="rId15"/>
    <p:sldId id="318" r:id="rId16"/>
    <p:sldId id="360" r:id="rId17"/>
    <p:sldId id="320" r:id="rId18"/>
    <p:sldId id="323" r:id="rId19"/>
    <p:sldId id="324" r:id="rId20"/>
    <p:sldId id="325" r:id="rId21"/>
    <p:sldId id="326" r:id="rId22"/>
    <p:sldId id="366" r:id="rId23"/>
    <p:sldId id="367" r:id="rId24"/>
    <p:sldId id="370" r:id="rId25"/>
    <p:sldId id="327" r:id="rId26"/>
    <p:sldId id="368" r:id="rId27"/>
    <p:sldId id="369" r:id="rId28"/>
    <p:sldId id="364" r:id="rId29"/>
    <p:sldId id="352" r:id="rId30"/>
    <p:sldId id="361" r:id="rId31"/>
    <p:sldId id="331" r:id="rId32"/>
    <p:sldId id="332" r:id="rId33"/>
    <p:sldId id="333" r:id="rId34"/>
    <p:sldId id="363" r:id="rId35"/>
    <p:sldId id="341" r:id="rId36"/>
    <p:sldId id="335" r:id="rId37"/>
    <p:sldId id="340" r:id="rId38"/>
    <p:sldId id="337" r:id="rId39"/>
    <p:sldId id="362" r:id="rId40"/>
    <p:sldId id="271" r:id="rId41"/>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938"/>
    <a:srgbClr val="F6AE1E"/>
    <a:srgbClr val="FFFFFF"/>
    <a:srgbClr val="FF0066"/>
    <a:srgbClr val="000000"/>
    <a:srgbClr val="F3AF35"/>
    <a:srgbClr val="9C42E6"/>
    <a:srgbClr val="D1943B"/>
    <a:srgbClr val="F8F57B"/>
    <a:srgbClr val="D5B95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062" autoAdjust="0"/>
    <p:restoredTop sz="91100" autoAdjust="0"/>
  </p:normalViewPr>
  <p:slideViewPr>
    <p:cSldViewPr>
      <p:cViewPr varScale="1">
        <p:scale>
          <a:sx n="126" d="100"/>
          <a:sy n="126" d="100"/>
        </p:scale>
        <p:origin x="-1302" y="-84"/>
      </p:cViewPr>
      <p:guideLst>
        <p:guide orient="horz" pos="144"/>
        <p:guide orient="horz" pos="895"/>
        <p:guide orient="horz" pos="1484"/>
        <p:guide orient="horz" pos="1200"/>
        <p:guide orient="horz" pos="2736"/>
        <p:guide orient="horz" pos="4319"/>
        <p:guide pos="2880"/>
        <p:guide pos="240"/>
        <p:guide pos="460"/>
        <p:guide pos="5520"/>
        <p:guide pos="863"/>
        <p:guide pos="5280"/>
      </p:guideLst>
    </p:cSldViewPr>
  </p:slideViewPr>
  <p:outlineViewPr>
    <p:cViewPr>
      <p:scale>
        <a:sx n="33" d="100"/>
        <a:sy n="33" d="100"/>
      </p:scale>
      <p:origin x="18" y="805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F38BF5-21A0-4F82-90E6-E149E4894AC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AD050CA4-A3A5-42BD-A63F-B69CCEAC2B72}">
      <dgm:prSet/>
      <dgm:spPr/>
      <dgm:t>
        <a:bodyPr/>
        <a:lstStyle/>
        <a:p>
          <a:pPr rtl="0"/>
          <a:r>
            <a:rPr lang="en-US" dirty="0" smtClean="0"/>
            <a:t>Malicious XLS drops an EXE to %TEMP%</a:t>
          </a:r>
          <a:endParaRPr lang="en-US" dirty="0"/>
        </a:p>
      </dgm:t>
    </dgm:pt>
    <dgm:pt modelId="{C756CF54-0231-465E-B9B0-F85635E57AB3}" type="parTrans" cxnId="{AAE46F6B-8EC1-41FE-9BB8-8CD16F0CF1C2}">
      <dgm:prSet/>
      <dgm:spPr/>
      <dgm:t>
        <a:bodyPr/>
        <a:lstStyle/>
        <a:p>
          <a:endParaRPr lang="en-US"/>
        </a:p>
      </dgm:t>
    </dgm:pt>
    <dgm:pt modelId="{BC3BF3FF-ED48-4FA9-8789-725A898D4BF5}" type="sibTrans" cxnId="{AAE46F6B-8EC1-41FE-9BB8-8CD16F0CF1C2}">
      <dgm:prSet/>
      <dgm:spPr/>
      <dgm:t>
        <a:bodyPr/>
        <a:lstStyle/>
        <a:p>
          <a:endParaRPr lang="en-US"/>
        </a:p>
      </dgm:t>
    </dgm:pt>
    <dgm:pt modelId="{F5746C04-7133-4B66-BA23-E0656397216E}">
      <dgm:prSet/>
      <dgm:spPr/>
      <dgm:t>
        <a:bodyPr/>
        <a:lstStyle/>
        <a:p>
          <a:pPr rtl="0"/>
          <a:r>
            <a:rPr lang="en-US" dirty="0" smtClean="0"/>
            <a:t>The EXE creates a ‘.</a:t>
          </a:r>
          <a:r>
            <a:rPr lang="en-US" dirty="0" err="1" smtClean="0"/>
            <a:t>tmp</a:t>
          </a:r>
          <a:r>
            <a:rPr lang="en-US" dirty="0" smtClean="0"/>
            <a:t>’ file in users temp folder and executes it.</a:t>
          </a:r>
          <a:endParaRPr lang="en-US" dirty="0"/>
        </a:p>
      </dgm:t>
    </dgm:pt>
    <dgm:pt modelId="{5735C4D3-4A50-4852-9294-78307A750451}" type="parTrans" cxnId="{D369B88C-CEFC-4051-BBBB-6D70CE1B8683}">
      <dgm:prSet/>
      <dgm:spPr/>
      <dgm:t>
        <a:bodyPr/>
        <a:lstStyle/>
        <a:p>
          <a:endParaRPr lang="en-US"/>
        </a:p>
      </dgm:t>
    </dgm:pt>
    <dgm:pt modelId="{8EFF3262-C06B-4AEC-9983-6D18106D06E5}" type="sibTrans" cxnId="{D369B88C-CEFC-4051-BBBB-6D70CE1B8683}">
      <dgm:prSet/>
      <dgm:spPr/>
      <dgm:t>
        <a:bodyPr/>
        <a:lstStyle/>
        <a:p>
          <a:endParaRPr lang="en-US"/>
        </a:p>
      </dgm:t>
    </dgm:pt>
    <dgm:pt modelId="{8D3BD850-5FA7-493B-BC02-71832D0502C6}">
      <dgm:prSet/>
      <dgm:spPr/>
      <dgm:t>
        <a:bodyPr/>
        <a:lstStyle/>
        <a:p>
          <a:pPr rtl="0"/>
          <a:r>
            <a:rPr lang="en-US" dirty="0" smtClean="0"/>
            <a:t>The malware creates a DLL in system32 and creates a service (HKLM keys)</a:t>
          </a:r>
          <a:endParaRPr lang="en-US" dirty="0"/>
        </a:p>
      </dgm:t>
    </dgm:pt>
    <dgm:pt modelId="{CF595938-EAC0-4239-9FE6-7608DE291D65}" type="parTrans" cxnId="{98C9D248-9AC1-44F1-8E46-D93547FD2DF9}">
      <dgm:prSet/>
      <dgm:spPr/>
      <dgm:t>
        <a:bodyPr/>
        <a:lstStyle/>
        <a:p>
          <a:endParaRPr lang="en-US"/>
        </a:p>
      </dgm:t>
    </dgm:pt>
    <dgm:pt modelId="{98DC2E65-BAD5-42B7-8C9B-DFD8F25F77EB}" type="sibTrans" cxnId="{98C9D248-9AC1-44F1-8E46-D93547FD2DF9}">
      <dgm:prSet/>
      <dgm:spPr/>
      <dgm:t>
        <a:bodyPr/>
        <a:lstStyle/>
        <a:p>
          <a:endParaRPr lang="en-US"/>
        </a:p>
      </dgm:t>
    </dgm:pt>
    <dgm:pt modelId="{620FF722-A3C2-45F9-BC22-271E7FDE9CD8}">
      <dgm:prSet/>
      <dgm:spPr/>
      <dgm:t>
        <a:bodyPr/>
        <a:lstStyle/>
        <a:p>
          <a:pPr rtl="0"/>
          <a:r>
            <a:rPr lang="en-US" dirty="0" smtClean="0"/>
            <a:t>The binaries are injected into SYSTEM processes like winlogon.exe</a:t>
          </a:r>
          <a:endParaRPr lang="en-US" dirty="0"/>
        </a:p>
      </dgm:t>
    </dgm:pt>
    <dgm:pt modelId="{6724DDFC-CF33-42E8-80DD-EBA1ACE1CBC6}" type="parTrans" cxnId="{5BD9C370-4B9B-49B9-A240-DF1344D70ABD}">
      <dgm:prSet/>
      <dgm:spPr/>
      <dgm:t>
        <a:bodyPr/>
        <a:lstStyle/>
        <a:p>
          <a:endParaRPr lang="en-US"/>
        </a:p>
      </dgm:t>
    </dgm:pt>
    <dgm:pt modelId="{C469A97E-FE7F-441B-B951-A607EA7B33FB}" type="sibTrans" cxnId="{5BD9C370-4B9B-49B9-A240-DF1344D70ABD}">
      <dgm:prSet/>
      <dgm:spPr/>
      <dgm:t>
        <a:bodyPr/>
        <a:lstStyle/>
        <a:p>
          <a:endParaRPr lang="en-US"/>
        </a:p>
      </dgm:t>
    </dgm:pt>
    <dgm:pt modelId="{691E6A89-1871-4565-9B36-C75E0F59F5F6}" type="pres">
      <dgm:prSet presAssocID="{9EF38BF5-21A0-4F82-90E6-E149E4894AC0}" presName="Name0" presStyleCnt="0">
        <dgm:presLayoutVars>
          <dgm:chPref val="3"/>
          <dgm:dir/>
          <dgm:animLvl val="lvl"/>
          <dgm:resizeHandles/>
        </dgm:presLayoutVars>
      </dgm:prSet>
      <dgm:spPr/>
      <dgm:t>
        <a:bodyPr/>
        <a:lstStyle/>
        <a:p>
          <a:endParaRPr lang="en-US"/>
        </a:p>
      </dgm:t>
    </dgm:pt>
    <dgm:pt modelId="{7D0A8E3E-554A-4F4B-852F-80B5E211BF20}" type="pres">
      <dgm:prSet presAssocID="{AD050CA4-A3A5-42BD-A63F-B69CCEAC2B72}" presName="horFlow" presStyleCnt="0"/>
      <dgm:spPr/>
    </dgm:pt>
    <dgm:pt modelId="{ADA9536D-4BC1-4B68-BE71-1B080B3841C5}" type="pres">
      <dgm:prSet presAssocID="{AD050CA4-A3A5-42BD-A63F-B69CCEAC2B72}" presName="bigChev" presStyleLbl="node1" presStyleIdx="0" presStyleCnt="4"/>
      <dgm:spPr/>
      <dgm:t>
        <a:bodyPr/>
        <a:lstStyle/>
        <a:p>
          <a:endParaRPr lang="en-US"/>
        </a:p>
      </dgm:t>
    </dgm:pt>
    <dgm:pt modelId="{239A1960-B54E-4ACF-91FD-E3CFA29980D8}" type="pres">
      <dgm:prSet presAssocID="{AD050CA4-A3A5-42BD-A63F-B69CCEAC2B72}" presName="vSp" presStyleCnt="0"/>
      <dgm:spPr/>
    </dgm:pt>
    <dgm:pt modelId="{942D5C46-03A5-47F0-B096-E3C2E743DB7B}" type="pres">
      <dgm:prSet presAssocID="{F5746C04-7133-4B66-BA23-E0656397216E}" presName="horFlow" presStyleCnt="0"/>
      <dgm:spPr/>
    </dgm:pt>
    <dgm:pt modelId="{B8A63459-9A6B-4636-97AA-2765CD65A7F8}" type="pres">
      <dgm:prSet presAssocID="{F5746C04-7133-4B66-BA23-E0656397216E}" presName="bigChev" presStyleLbl="node1" presStyleIdx="1" presStyleCnt="4"/>
      <dgm:spPr/>
      <dgm:t>
        <a:bodyPr/>
        <a:lstStyle/>
        <a:p>
          <a:endParaRPr lang="en-US"/>
        </a:p>
      </dgm:t>
    </dgm:pt>
    <dgm:pt modelId="{289EAA8B-4031-4F9C-9FBA-E43868AD0042}" type="pres">
      <dgm:prSet presAssocID="{F5746C04-7133-4B66-BA23-E0656397216E}" presName="vSp" presStyleCnt="0"/>
      <dgm:spPr/>
    </dgm:pt>
    <dgm:pt modelId="{B46DE81D-A414-46DF-9C4A-9D8370F72DC9}" type="pres">
      <dgm:prSet presAssocID="{8D3BD850-5FA7-493B-BC02-71832D0502C6}" presName="horFlow" presStyleCnt="0"/>
      <dgm:spPr/>
    </dgm:pt>
    <dgm:pt modelId="{4C4FFC28-C7A7-43C0-A9BD-B46B161730B5}" type="pres">
      <dgm:prSet presAssocID="{8D3BD850-5FA7-493B-BC02-71832D0502C6}" presName="bigChev" presStyleLbl="node1" presStyleIdx="2" presStyleCnt="4"/>
      <dgm:spPr/>
      <dgm:t>
        <a:bodyPr/>
        <a:lstStyle/>
        <a:p>
          <a:endParaRPr lang="en-US"/>
        </a:p>
      </dgm:t>
    </dgm:pt>
    <dgm:pt modelId="{6EDA471D-E29C-4357-A3C3-BB6F0496D817}" type="pres">
      <dgm:prSet presAssocID="{8D3BD850-5FA7-493B-BC02-71832D0502C6}" presName="vSp" presStyleCnt="0"/>
      <dgm:spPr/>
    </dgm:pt>
    <dgm:pt modelId="{3E6BA0DE-BC26-4F2C-BF4F-0790E40A06B3}" type="pres">
      <dgm:prSet presAssocID="{620FF722-A3C2-45F9-BC22-271E7FDE9CD8}" presName="horFlow" presStyleCnt="0"/>
      <dgm:spPr/>
    </dgm:pt>
    <dgm:pt modelId="{FF08EE8B-C3D4-44E8-88DF-6473F1B698ED}" type="pres">
      <dgm:prSet presAssocID="{620FF722-A3C2-45F9-BC22-271E7FDE9CD8}" presName="bigChev" presStyleLbl="node1" presStyleIdx="3" presStyleCnt="4"/>
      <dgm:spPr/>
      <dgm:t>
        <a:bodyPr/>
        <a:lstStyle/>
        <a:p>
          <a:endParaRPr lang="en-US"/>
        </a:p>
      </dgm:t>
    </dgm:pt>
  </dgm:ptLst>
  <dgm:cxnLst>
    <dgm:cxn modelId="{5BD9C370-4B9B-49B9-A240-DF1344D70ABD}" srcId="{9EF38BF5-21A0-4F82-90E6-E149E4894AC0}" destId="{620FF722-A3C2-45F9-BC22-271E7FDE9CD8}" srcOrd="3" destOrd="0" parTransId="{6724DDFC-CF33-42E8-80DD-EBA1ACE1CBC6}" sibTransId="{C469A97E-FE7F-441B-B951-A607EA7B33FB}"/>
    <dgm:cxn modelId="{5471AB01-DBAF-4FAA-A717-57DF261980CC}" type="presOf" srcId="{8D3BD850-5FA7-493B-BC02-71832D0502C6}" destId="{4C4FFC28-C7A7-43C0-A9BD-B46B161730B5}" srcOrd="0" destOrd="0" presId="urn:microsoft.com/office/officeart/2005/8/layout/lProcess3"/>
    <dgm:cxn modelId="{875F0F29-AC77-4976-B285-A4901529E428}" type="presOf" srcId="{9EF38BF5-21A0-4F82-90E6-E149E4894AC0}" destId="{691E6A89-1871-4565-9B36-C75E0F59F5F6}" srcOrd="0" destOrd="0" presId="urn:microsoft.com/office/officeart/2005/8/layout/lProcess3"/>
    <dgm:cxn modelId="{6D85128C-A8F2-4699-846A-8249B6E1F983}" type="presOf" srcId="{620FF722-A3C2-45F9-BC22-271E7FDE9CD8}" destId="{FF08EE8B-C3D4-44E8-88DF-6473F1B698ED}" srcOrd="0" destOrd="0" presId="urn:microsoft.com/office/officeart/2005/8/layout/lProcess3"/>
    <dgm:cxn modelId="{98C9D248-9AC1-44F1-8E46-D93547FD2DF9}" srcId="{9EF38BF5-21A0-4F82-90E6-E149E4894AC0}" destId="{8D3BD850-5FA7-493B-BC02-71832D0502C6}" srcOrd="2" destOrd="0" parTransId="{CF595938-EAC0-4239-9FE6-7608DE291D65}" sibTransId="{98DC2E65-BAD5-42B7-8C9B-DFD8F25F77EB}"/>
    <dgm:cxn modelId="{4F7425CA-C1B6-453A-B3C6-93EE28E33266}" type="presOf" srcId="{AD050CA4-A3A5-42BD-A63F-B69CCEAC2B72}" destId="{ADA9536D-4BC1-4B68-BE71-1B080B3841C5}" srcOrd="0" destOrd="0" presId="urn:microsoft.com/office/officeart/2005/8/layout/lProcess3"/>
    <dgm:cxn modelId="{B3E0F5E8-C6D7-45C2-BED3-F9A1AB232D03}" type="presOf" srcId="{F5746C04-7133-4B66-BA23-E0656397216E}" destId="{B8A63459-9A6B-4636-97AA-2765CD65A7F8}" srcOrd="0" destOrd="0" presId="urn:microsoft.com/office/officeart/2005/8/layout/lProcess3"/>
    <dgm:cxn modelId="{D369B88C-CEFC-4051-BBBB-6D70CE1B8683}" srcId="{9EF38BF5-21A0-4F82-90E6-E149E4894AC0}" destId="{F5746C04-7133-4B66-BA23-E0656397216E}" srcOrd="1" destOrd="0" parTransId="{5735C4D3-4A50-4852-9294-78307A750451}" sibTransId="{8EFF3262-C06B-4AEC-9983-6D18106D06E5}"/>
    <dgm:cxn modelId="{AAE46F6B-8EC1-41FE-9BB8-8CD16F0CF1C2}" srcId="{9EF38BF5-21A0-4F82-90E6-E149E4894AC0}" destId="{AD050CA4-A3A5-42BD-A63F-B69CCEAC2B72}" srcOrd="0" destOrd="0" parTransId="{C756CF54-0231-465E-B9B0-F85635E57AB3}" sibTransId="{BC3BF3FF-ED48-4FA9-8789-725A898D4BF5}"/>
    <dgm:cxn modelId="{93C60CB3-A07D-4285-92CD-DB2A668FD7DD}" type="presParOf" srcId="{691E6A89-1871-4565-9B36-C75E0F59F5F6}" destId="{7D0A8E3E-554A-4F4B-852F-80B5E211BF20}" srcOrd="0" destOrd="0" presId="urn:microsoft.com/office/officeart/2005/8/layout/lProcess3"/>
    <dgm:cxn modelId="{1D4FFB7B-9CE7-446F-95FA-095D5EB73069}" type="presParOf" srcId="{7D0A8E3E-554A-4F4B-852F-80B5E211BF20}" destId="{ADA9536D-4BC1-4B68-BE71-1B080B3841C5}" srcOrd="0" destOrd="0" presId="urn:microsoft.com/office/officeart/2005/8/layout/lProcess3"/>
    <dgm:cxn modelId="{6F6CA54E-F8C8-4AB2-BA7E-033D3FDCAD32}" type="presParOf" srcId="{691E6A89-1871-4565-9B36-C75E0F59F5F6}" destId="{239A1960-B54E-4ACF-91FD-E3CFA29980D8}" srcOrd="1" destOrd="0" presId="urn:microsoft.com/office/officeart/2005/8/layout/lProcess3"/>
    <dgm:cxn modelId="{97CAB265-123F-467E-9DB7-90A9D2B347D0}" type="presParOf" srcId="{691E6A89-1871-4565-9B36-C75E0F59F5F6}" destId="{942D5C46-03A5-47F0-B096-E3C2E743DB7B}" srcOrd="2" destOrd="0" presId="urn:microsoft.com/office/officeart/2005/8/layout/lProcess3"/>
    <dgm:cxn modelId="{3098C147-0897-47FE-BA0A-4CEBC5041354}" type="presParOf" srcId="{942D5C46-03A5-47F0-B096-E3C2E743DB7B}" destId="{B8A63459-9A6B-4636-97AA-2765CD65A7F8}" srcOrd="0" destOrd="0" presId="urn:microsoft.com/office/officeart/2005/8/layout/lProcess3"/>
    <dgm:cxn modelId="{7171EF00-AAEF-4C7F-871B-6236DA9C0C5F}" type="presParOf" srcId="{691E6A89-1871-4565-9B36-C75E0F59F5F6}" destId="{289EAA8B-4031-4F9C-9FBA-E43868AD0042}" srcOrd="3" destOrd="0" presId="urn:microsoft.com/office/officeart/2005/8/layout/lProcess3"/>
    <dgm:cxn modelId="{80407A3B-6F40-4A15-A13B-FE20D82E6E04}" type="presParOf" srcId="{691E6A89-1871-4565-9B36-C75E0F59F5F6}" destId="{B46DE81D-A414-46DF-9C4A-9D8370F72DC9}" srcOrd="4" destOrd="0" presId="urn:microsoft.com/office/officeart/2005/8/layout/lProcess3"/>
    <dgm:cxn modelId="{ABE71988-0479-418E-ADC2-78404701CEFB}" type="presParOf" srcId="{B46DE81D-A414-46DF-9C4A-9D8370F72DC9}" destId="{4C4FFC28-C7A7-43C0-A9BD-B46B161730B5}" srcOrd="0" destOrd="0" presId="urn:microsoft.com/office/officeart/2005/8/layout/lProcess3"/>
    <dgm:cxn modelId="{A9B6B55F-413B-444D-87AC-DFB904A41063}" type="presParOf" srcId="{691E6A89-1871-4565-9B36-C75E0F59F5F6}" destId="{6EDA471D-E29C-4357-A3C3-BB6F0496D817}" srcOrd="5" destOrd="0" presId="urn:microsoft.com/office/officeart/2005/8/layout/lProcess3"/>
    <dgm:cxn modelId="{CE12A597-393A-4CBD-9E9D-58137B2E646F}" type="presParOf" srcId="{691E6A89-1871-4565-9B36-C75E0F59F5F6}" destId="{3E6BA0DE-BC26-4F2C-BF4F-0790E40A06B3}" srcOrd="6" destOrd="0" presId="urn:microsoft.com/office/officeart/2005/8/layout/lProcess3"/>
    <dgm:cxn modelId="{B8DFF6AC-81FB-4698-9C5D-7E94C5900B8F}" type="presParOf" srcId="{3E6BA0DE-BC26-4F2C-BF4F-0790E40A06B3}" destId="{FF08EE8B-C3D4-44E8-88DF-6473F1B698ED}" srcOrd="0" destOrd="0" presId="urn:microsoft.com/office/officeart/2005/8/layout/lProcess3"/>
  </dgm:cxnLst>
  <dgm:bg/>
  <dgm:whole/>
</dgm:dataModel>
</file>

<file path=ppt/diagrams/data2.xml><?xml version="1.0" encoding="utf-8"?>
<dgm:dataModel xmlns:dgm="http://schemas.openxmlformats.org/drawingml/2006/diagram" xmlns:a="http://schemas.openxmlformats.org/drawingml/2006/main">
  <dgm:ptLst>
    <dgm:pt modelId="{679A2383-7203-43CB-90C7-D069463A9E8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A1E3B67-2438-453F-814D-6F375A431069}">
      <dgm:prSet/>
      <dgm:spPr/>
      <dgm:t>
        <a:bodyPr/>
        <a:lstStyle/>
        <a:p>
          <a:pPr rtl="0"/>
          <a:r>
            <a:rPr lang="en-US" dirty="0" smtClean="0"/>
            <a:t>Requires regular user rights</a:t>
          </a:r>
          <a:endParaRPr lang="en-US" dirty="0"/>
        </a:p>
      </dgm:t>
    </dgm:pt>
    <dgm:pt modelId="{E4B87937-1DC2-4FF8-8DCF-218E0EE0829B}" type="parTrans" cxnId="{048ECB31-1FEB-4F6C-87E1-1B50C9B6D448}">
      <dgm:prSet/>
      <dgm:spPr/>
      <dgm:t>
        <a:bodyPr/>
        <a:lstStyle/>
        <a:p>
          <a:endParaRPr lang="en-US"/>
        </a:p>
      </dgm:t>
    </dgm:pt>
    <dgm:pt modelId="{F1469E10-12CA-4E18-B785-EB72D315EED2}" type="sibTrans" cxnId="{048ECB31-1FEB-4F6C-87E1-1B50C9B6D448}">
      <dgm:prSet/>
      <dgm:spPr/>
      <dgm:t>
        <a:bodyPr/>
        <a:lstStyle/>
        <a:p>
          <a:endParaRPr lang="en-US"/>
        </a:p>
      </dgm:t>
    </dgm:pt>
    <dgm:pt modelId="{FB8B8149-96A1-40DB-B9DE-9C8C02BE5FDC}">
      <dgm:prSet/>
      <dgm:spPr/>
      <dgm:t>
        <a:bodyPr/>
        <a:lstStyle/>
        <a:p>
          <a:pPr rtl="0"/>
          <a:r>
            <a:rPr lang="en-US" dirty="0" smtClean="0"/>
            <a:t>Requires regular user rights</a:t>
          </a:r>
          <a:endParaRPr lang="en-US" dirty="0"/>
        </a:p>
      </dgm:t>
    </dgm:pt>
    <dgm:pt modelId="{BF83ECF4-1C6B-4606-BCF4-16352FA7936C}" type="parTrans" cxnId="{FD0C50FD-A124-4274-B254-26ED64B55176}">
      <dgm:prSet/>
      <dgm:spPr/>
      <dgm:t>
        <a:bodyPr/>
        <a:lstStyle/>
        <a:p>
          <a:endParaRPr lang="en-US"/>
        </a:p>
      </dgm:t>
    </dgm:pt>
    <dgm:pt modelId="{85203773-71A5-404A-98DD-60C12E41C5D9}" type="sibTrans" cxnId="{FD0C50FD-A124-4274-B254-26ED64B55176}">
      <dgm:prSet/>
      <dgm:spPr/>
      <dgm:t>
        <a:bodyPr/>
        <a:lstStyle/>
        <a:p>
          <a:endParaRPr lang="en-US"/>
        </a:p>
      </dgm:t>
    </dgm:pt>
    <dgm:pt modelId="{EDFA62E8-28E4-4B2E-9B5F-038C2239004E}">
      <dgm:prSet/>
      <dgm:spPr/>
      <dgm:t>
        <a:bodyPr/>
        <a:lstStyle/>
        <a:p>
          <a:pPr rtl="0"/>
          <a:r>
            <a:rPr lang="en-US" dirty="0" smtClean="0"/>
            <a:t>Requires admin rights</a:t>
          </a:r>
          <a:endParaRPr lang="en-US" dirty="0"/>
        </a:p>
      </dgm:t>
    </dgm:pt>
    <dgm:pt modelId="{5307B2F9-940C-45B7-80AD-EA98F11D6D5F}" type="parTrans" cxnId="{5F20F4E5-970B-44B8-8B3B-103B53118D02}">
      <dgm:prSet/>
      <dgm:spPr/>
      <dgm:t>
        <a:bodyPr/>
        <a:lstStyle/>
        <a:p>
          <a:endParaRPr lang="en-US"/>
        </a:p>
      </dgm:t>
    </dgm:pt>
    <dgm:pt modelId="{1AA6E066-14E5-4B1A-9A0A-5F3408442FAA}" type="sibTrans" cxnId="{5F20F4E5-970B-44B8-8B3B-103B53118D02}">
      <dgm:prSet/>
      <dgm:spPr/>
      <dgm:t>
        <a:bodyPr/>
        <a:lstStyle/>
        <a:p>
          <a:endParaRPr lang="en-US"/>
        </a:p>
      </dgm:t>
    </dgm:pt>
    <dgm:pt modelId="{F5206360-2D4B-41EC-92FE-E2B607DD3BA5}">
      <dgm:prSet/>
      <dgm:spPr/>
      <dgm:t>
        <a:bodyPr/>
        <a:lstStyle/>
        <a:p>
          <a:pPr rtl="0"/>
          <a:r>
            <a:rPr lang="en-US" dirty="0" smtClean="0"/>
            <a:t>Requires admin rights</a:t>
          </a:r>
          <a:endParaRPr lang="en-US" dirty="0"/>
        </a:p>
      </dgm:t>
    </dgm:pt>
    <dgm:pt modelId="{97EF35AF-6D29-44BE-9979-448AB39F0D3E}" type="parTrans" cxnId="{136AE3FB-3034-4963-A38E-A5B490F837A1}">
      <dgm:prSet/>
      <dgm:spPr/>
      <dgm:t>
        <a:bodyPr/>
        <a:lstStyle/>
        <a:p>
          <a:endParaRPr lang="en-US"/>
        </a:p>
      </dgm:t>
    </dgm:pt>
    <dgm:pt modelId="{8D2B0718-11F1-4513-B13B-8413FB9E0663}" type="sibTrans" cxnId="{136AE3FB-3034-4963-A38E-A5B490F837A1}">
      <dgm:prSet/>
      <dgm:spPr/>
      <dgm:t>
        <a:bodyPr/>
        <a:lstStyle/>
        <a:p>
          <a:endParaRPr lang="en-US"/>
        </a:p>
      </dgm:t>
    </dgm:pt>
    <dgm:pt modelId="{BD489577-30E9-4FF3-B195-F251AFDE589D}" type="pres">
      <dgm:prSet presAssocID="{679A2383-7203-43CB-90C7-D069463A9E8C}" presName="Name0" presStyleCnt="0">
        <dgm:presLayoutVars>
          <dgm:dir/>
          <dgm:animLvl val="lvl"/>
          <dgm:resizeHandles val="exact"/>
        </dgm:presLayoutVars>
      </dgm:prSet>
      <dgm:spPr/>
      <dgm:t>
        <a:bodyPr/>
        <a:lstStyle/>
        <a:p>
          <a:endParaRPr lang="en-US"/>
        </a:p>
      </dgm:t>
    </dgm:pt>
    <dgm:pt modelId="{0B84F245-1F77-4DF7-A5A6-3C63B2E902D8}" type="pres">
      <dgm:prSet presAssocID="{BA1E3B67-2438-453F-814D-6F375A431069}" presName="linNode" presStyleCnt="0"/>
      <dgm:spPr/>
    </dgm:pt>
    <dgm:pt modelId="{DFAA466C-5B06-4DBA-A9C5-B306DEE63E60}" type="pres">
      <dgm:prSet presAssocID="{BA1E3B67-2438-453F-814D-6F375A431069}" presName="parentText" presStyleLbl="node1" presStyleIdx="0" presStyleCnt="4">
        <dgm:presLayoutVars>
          <dgm:chMax val="1"/>
          <dgm:bulletEnabled val="1"/>
        </dgm:presLayoutVars>
      </dgm:prSet>
      <dgm:spPr/>
      <dgm:t>
        <a:bodyPr/>
        <a:lstStyle/>
        <a:p>
          <a:endParaRPr lang="en-US"/>
        </a:p>
      </dgm:t>
    </dgm:pt>
    <dgm:pt modelId="{02CFDDBC-DBBA-4488-995E-023E719848F4}" type="pres">
      <dgm:prSet presAssocID="{F1469E10-12CA-4E18-B785-EB72D315EED2}" presName="sp" presStyleCnt="0"/>
      <dgm:spPr/>
    </dgm:pt>
    <dgm:pt modelId="{E3A549A8-64AB-4FD0-9325-7900FFFF8104}" type="pres">
      <dgm:prSet presAssocID="{FB8B8149-96A1-40DB-B9DE-9C8C02BE5FDC}" presName="linNode" presStyleCnt="0"/>
      <dgm:spPr/>
    </dgm:pt>
    <dgm:pt modelId="{23BCA3BB-33B4-471A-95CE-1362950D6C41}" type="pres">
      <dgm:prSet presAssocID="{FB8B8149-96A1-40DB-B9DE-9C8C02BE5FDC}" presName="parentText" presStyleLbl="node1" presStyleIdx="1" presStyleCnt="4">
        <dgm:presLayoutVars>
          <dgm:chMax val="1"/>
          <dgm:bulletEnabled val="1"/>
        </dgm:presLayoutVars>
      </dgm:prSet>
      <dgm:spPr/>
      <dgm:t>
        <a:bodyPr/>
        <a:lstStyle/>
        <a:p>
          <a:endParaRPr lang="en-US"/>
        </a:p>
      </dgm:t>
    </dgm:pt>
    <dgm:pt modelId="{C27DBA0A-B3E7-4345-8864-AA190F6800DB}" type="pres">
      <dgm:prSet presAssocID="{85203773-71A5-404A-98DD-60C12E41C5D9}" presName="sp" presStyleCnt="0"/>
      <dgm:spPr/>
    </dgm:pt>
    <dgm:pt modelId="{D9413F92-7EAA-4A1F-A7E4-3FF7DA5879DB}" type="pres">
      <dgm:prSet presAssocID="{EDFA62E8-28E4-4B2E-9B5F-038C2239004E}" presName="linNode" presStyleCnt="0"/>
      <dgm:spPr/>
    </dgm:pt>
    <dgm:pt modelId="{4529A7BA-3200-4F57-854F-C1977E34F2BC}" type="pres">
      <dgm:prSet presAssocID="{EDFA62E8-28E4-4B2E-9B5F-038C2239004E}" presName="parentText" presStyleLbl="node1" presStyleIdx="2" presStyleCnt="4">
        <dgm:presLayoutVars>
          <dgm:chMax val="1"/>
          <dgm:bulletEnabled val="1"/>
        </dgm:presLayoutVars>
      </dgm:prSet>
      <dgm:spPr/>
      <dgm:t>
        <a:bodyPr/>
        <a:lstStyle/>
        <a:p>
          <a:endParaRPr lang="en-US"/>
        </a:p>
      </dgm:t>
    </dgm:pt>
    <dgm:pt modelId="{73A62FC8-9ADF-40C9-8587-F6454FA343DF}" type="pres">
      <dgm:prSet presAssocID="{1AA6E066-14E5-4B1A-9A0A-5F3408442FAA}" presName="sp" presStyleCnt="0"/>
      <dgm:spPr/>
    </dgm:pt>
    <dgm:pt modelId="{3A202372-DD8F-494A-A2AC-55E596F8AC5A}" type="pres">
      <dgm:prSet presAssocID="{F5206360-2D4B-41EC-92FE-E2B607DD3BA5}" presName="linNode" presStyleCnt="0"/>
      <dgm:spPr/>
    </dgm:pt>
    <dgm:pt modelId="{0C6DDE5F-AF4B-4567-A569-B8B32F4D00A8}" type="pres">
      <dgm:prSet presAssocID="{F5206360-2D4B-41EC-92FE-E2B607DD3BA5}" presName="parentText" presStyleLbl="node1" presStyleIdx="3" presStyleCnt="4">
        <dgm:presLayoutVars>
          <dgm:chMax val="1"/>
          <dgm:bulletEnabled val="1"/>
        </dgm:presLayoutVars>
      </dgm:prSet>
      <dgm:spPr/>
      <dgm:t>
        <a:bodyPr/>
        <a:lstStyle/>
        <a:p>
          <a:endParaRPr lang="en-US"/>
        </a:p>
      </dgm:t>
    </dgm:pt>
  </dgm:ptLst>
  <dgm:cxnLst>
    <dgm:cxn modelId="{FD0C50FD-A124-4274-B254-26ED64B55176}" srcId="{679A2383-7203-43CB-90C7-D069463A9E8C}" destId="{FB8B8149-96A1-40DB-B9DE-9C8C02BE5FDC}" srcOrd="1" destOrd="0" parTransId="{BF83ECF4-1C6B-4606-BCF4-16352FA7936C}" sibTransId="{85203773-71A5-404A-98DD-60C12E41C5D9}"/>
    <dgm:cxn modelId="{1C733159-B533-4F27-9EA4-BB184CFE9A42}" type="presOf" srcId="{BA1E3B67-2438-453F-814D-6F375A431069}" destId="{DFAA466C-5B06-4DBA-A9C5-B306DEE63E60}" srcOrd="0" destOrd="0" presId="urn:microsoft.com/office/officeart/2005/8/layout/vList5"/>
    <dgm:cxn modelId="{C8D10F56-AA61-41F8-BA47-7514C1227218}" type="presOf" srcId="{FB8B8149-96A1-40DB-B9DE-9C8C02BE5FDC}" destId="{23BCA3BB-33B4-471A-95CE-1362950D6C41}" srcOrd="0" destOrd="0" presId="urn:microsoft.com/office/officeart/2005/8/layout/vList5"/>
    <dgm:cxn modelId="{136AE3FB-3034-4963-A38E-A5B490F837A1}" srcId="{679A2383-7203-43CB-90C7-D069463A9E8C}" destId="{F5206360-2D4B-41EC-92FE-E2B607DD3BA5}" srcOrd="3" destOrd="0" parTransId="{97EF35AF-6D29-44BE-9979-448AB39F0D3E}" sibTransId="{8D2B0718-11F1-4513-B13B-8413FB9E0663}"/>
    <dgm:cxn modelId="{A61FA402-07A7-47DB-8AA3-49E83B9951A0}" type="presOf" srcId="{F5206360-2D4B-41EC-92FE-E2B607DD3BA5}" destId="{0C6DDE5F-AF4B-4567-A569-B8B32F4D00A8}" srcOrd="0" destOrd="0" presId="urn:microsoft.com/office/officeart/2005/8/layout/vList5"/>
    <dgm:cxn modelId="{4D708478-BE51-4598-98A6-A52E30ED286E}" type="presOf" srcId="{EDFA62E8-28E4-4B2E-9B5F-038C2239004E}" destId="{4529A7BA-3200-4F57-854F-C1977E34F2BC}" srcOrd="0" destOrd="0" presId="urn:microsoft.com/office/officeart/2005/8/layout/vList5"/>
    <dgm:cxn modelId="{5F20F4E5-970B-44B8-8B3B-103B53118D02}" srcId="{679A2383-7203-43CB-90C7-D069463A9E8C}" destId="{EDFA62E8-28E4-4B2E-9B5F-038C2239004E}" srcOrd="2" destOrd="0" parTransId="{5307B2F9-940C-45B7-80AD-EA98F11D6D5F}" sibTransId="{1AA6E066-14E5-4B1A-9A0A-5F3408442FAA}"/>
    <dgm:cxn modelId="{1D63877D-7A0F-42E0-AC19-BED0F5943071}" type="presOf" srcId="{679A2383-7203-43CB-90C7-D069463A9E8C}" destId="{BD489577-30E9-4FF3-B195-F251AFDE589D}" srcOrd="0" destOrd="0" presId="urn:microsoft.com/office/officeart/2005/8/layout/vList5"/>
    <dgm:cxn modelId="{048ECB31-1FEB-4F6C-87E1-1B50C9B6D448}" srcId="{679A2383-7203-43CB-90C7-D069463A9E8C}" destId="{BA1E3B67-2438-453F-814D-6F375A431069}" srcOrd="0" destOrd="0" parTransId="{E4B87937-1DC2-4FF8-8DCF-218E0EE0829B}" sibTransId="{F1469E10-12CA-4E18-B785-EB72D315EED2}"/>
    <dgm:cxn modelId="{E3F27716-866B-4CEA-8C68-4CE1BAD6D184}" type="presParOf" srcId="{BD489577-30E9-4FF3-B195-F251AFDE589D}" destId="{0B84F245-1F77-4DF7-A5A6-3C63B2E902D8}" srcOrd="0" destOrd="0" presId="urn:microsoft.com/office/officeart/2005/8/layout/vList5"/>
    <dgm:cxn modelId="{4C98C16F-03C2-4AE1-BA6C-121B9CD366CF}" type="presParOf" srcId="{0B84F245-1F77-4DF7-A5A6-3C63B2E902D8}" destId="{DFAA466C-5B06-4DBA-A9C5-B306DEE63E60}" srcOrd="0" destOrd="0" presId="urn:microsoft.com/office/officeart/2005/8/layout/vList5"/>
    <dgm:cxn modelId="{72667750-B223-473A-9DAA-FF1DF23B768D}" type="presParOf" srcId="{BD489577-30E9-4FF3-B195-F251AFDE589D}" destId="{02CFDDBC-DBBA-4488-995E-023E719848F4}" srcOrd="1" destOrd="0" presId="urn:microsoft.com/office/officeart/2005/8/layout/vList5"/>
    <dgm:cxn modelId="{4D2F10F6-E6D8-4CC4-BDA0-B335C1621B87}" type="presParOf" srcId="{BD489577-30E9-4FF3-B195-F251AFDE589D}" destId="{E3A549A8-64AB-4FD0-9325-7900FFFF8104}" srcOrd="2" destOrd="0" presId="urn:microsoft.com/office/officeart/2005/8/layout/vList5"/>
    <dgm:cxn modelId="{DD045DAA-EC51-4BC2-BDB9-241B18ABA930}" type="presParOf" srcId="{E3A549A8-64AB-4FD0-9325-7900FFFF8104}" destId="{23BCA3BB-33B4-471A-95CE-1362950D6C41}" srcOrd="0" destOrd="0" presId="urn:microsoft.com/office/officeart/2005/8/layout/vList5"/>
    <dgm:cxn modelId="{A6453E4A-F8CB-4B69-B035-7E055CDFECB4}" type="presParOf" srcId="{BD489577-30E9-4FF3-B195-F251AFDE589D}" destId="{C27DBA0A-B3E7-4345-8864-AA190F6800DB}" srcOrd="3" destOrd="0" presId="urn:microsoft.com/office/officeart/2005/8/layout/vList5"/>
    <dgm:cxn modelId="{45036D1A-8F71-44E8-93B1-AE6610D5D8B0}" type="presParOf" srcId="{BD489577-30E9-4FF3-B195-F251AFDE589D}" destId="{D9413F92-7EAA-4A1F-A7E4-3FF7DA5879DB}" srcOrd="4" destOrd="0" presId="urn:microsoft.com/office/officeart/2005/8/layout/vList5"/>
    <dgm:cxn modelId="{7D61CE38-1874-4BA0-ABE3-B32BF26196A0}" type="presParOf" srcId="{D9413F92-7EAA-4A1F-A7E4-3FF7DA5879DB}" destId="{4529A7BA-3200-4F57-854F-C1977E34F2BC}" srcOrd="0" destOrd="0" presId="urn:microsoft.com/office/officeart/2005/8/layout/vList5"/>
    <dgm:cxn modelId="{21698FB1-B80B-466E-B9F8-897BDBC24EE0}" type="presParOf" srcId="{BD489577-30E9-4FF3-B195-F251AFDE589D}" destId="{73A62FC8-9ADF-40C9-8587-F6454FA343DF}" srcOrd="5" destOrd="0" presId="urn:microsoft.com/office/officeart/2005/8/layout/vList5"/>
    <dgm:cxn modelId="{E43DE799-50AB-4612-9E67-8AFAACAD6468}" type="presParOf" srcId="{BD489577-30E9-4FF3-B195-F251AFDE589D}" destId="{3A202372-DD8F-494A-A2AC-55E596F8AC5A}" srcOrd="6" destOrd="0" presId="urn:microsoft.com/office/officeart/2005/8/layout/vList5"/>
    <dgm:cxn modelId="{EAEDE7E5-1C43-4B4A-8626-72C6F64E739B}" type="presParOf" srcId="{3A202372-DD8F-494A-A2AC-55E596F8AC5A}" destId="{0C6DDE5F-AF4B-4567-A569-B8B32F4D00A8}" srcOrd="0"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9EF38BF5-21A0-4F82-90E6-E149E4894AC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AD050CA4-A3A5-42BD-A63F-B69CCEAC2B72}">
      <dgm:prSet/>
      <dgm:spPr/>
      <dgm:t>
        <a:bodyPr/>
        <a:lstStyle/>
        <a:p>
          <a:pPr rtl="0"/>
          <a:r>
            <a:rPr lang="en-US" dirty="0" smtClean="0"/>
            <a:t>Malicious XLS drops an EXE to %TEMP%</a:t>
          </a:r>
          <a:endParaRPr lang="en-US" dirty="0"/>
        </a:p>
      </dgm:t>
    </dgm:pt>
    <dgm:pt modelId="{C756CF54-0231-465E-B9B0-F85635E57AB3}" type="parTrans" cxnId="{AAE46F6B-8EC1-41FE-9BB8-8CD16F0CF1C2}">
      <dgm:prSet/>
      <dgm:spPr/>
      <dgm:t>
        <a:bodyPr/>
        <a:lstStyle/>
        <a:p>
          <a:endParaRPr lang="en-US"/>
        </a:p>
      </dgm:t>
    </dgm:pt>
    <dgm:pt modelId="{BC3BF3FF-ED48-4FA9-8789-725A898D4BF5}" type="sibTrans" cxnId="{AAE46F6B-8EC1-41FE-9BB8-8CD16F0CF1C2}">
      <dgm:prSet/>
      <dgm:spPr/>
      <dgm:t>
        <a:bodyPr/>
        <a:lstStyle/>
        <a:p>
          <a:endParaRPr lang="en-US"/>
        </a:p>
      </dgm:t>
    </dgm:pt>
    <dgm:pt modelId="{94EE67FE-16EE-4224-B9AD-9D17A6C69545}">
      <dgm:prSet/>
      <dgm:spPr/>
      <dgm:t>
        <a:bodyPr/>
        <a:lstStyle/>
        <a:p>
          <a:pPr rtl="0"/>
          <a:r>
            <a:rPr lang="en-US" dirty="0" smtClean="0"/>
            <a:t>The EXE creates a ‘.</a:t>
          </a:r>
          <a:r>
            <a:rPr lang="en-US" dirty="0" err="1" smtClean="0"/>
            <a:t>tmp</a:t>
          </a:r>
          <a:r>
            <a:rPr lang="en-US" dirty="0" smtClean="0"/>
            <a:t>’ file in users temp folder and executes it.</a:t>
          </a:r>
          <a:endParaRPr lang="en-US" dirty="0"/>
        </a:p>
      </dgm:t>
    </dgm:pt>
    <dgm:pt modelId="{752CA391-971B-4224-81B1-F1EEAD57FAA9}" type="parTrans" cxnId="{7E85DF2B-1D64-477F-8926-ECDE5579CBDD}">
      <dgm:prSet/>
      <dgm:spPr/>
      <dgm:t>
        <a:bodyPr/>
        <a:lstStyle/>
        <a:p>
          <a:endParaRPr lang="en-US"/>
        </a:p>
      </dgm:t>
    </dgm:pt>
    <dgm:pt modelId="{7A8DDB16-D594-4AA5-B35E-37402F20DD1B}" type="sibTrans" cxnId="{7E85DF2B-1D64-477F-8926-ECDE5579CBDD}">
      <dgm:prSet/>
      <dgm:spPr/>
      <dgm:t>
        <a:bodyPr/>
        <a:lstStyle/>
        <a:p>
          <a:endParaRPr lang="en-US"/>
        </a:p>
      </dgm:t>
    </dgm:pt>
    <dgm:pt modelId="{2D2C630C-B282-4923-B4CF-FEB6709DEF9F}">
      <dgm:prSet/>
      <dgm:spPr/>
      <dgm:t>
        <a:bodyPr/>
        <a:lstStyle/>
        <a:p>
          <a:pPr rtl="0"/>
          <a:r>
            <a:rPr lang="en-US" dirty="0" smtClean="0"/>
            <a:t>The malware creates a DLL in system32 and creates a service (HKLM keys)</a:t>
          </a:r>
          <a:endParaRPr lang="en-US" dirty="0"/>
        </a:p>
      </dgm:t>
    </dgm:pt>
    <dgm:pt modelId="{67422624-84D3-4181-A034-E34BE032F43F}" type="parTrans" cxnId="{8B47964A-CCFA-4629-AE65-452C9E141E96}">
      <dgm:prSet/>
      <dgm:spPr/>
      <dgm:t>
        <a:bodyPr/>
        <a:lstStyle/>
        <a:p>
          <a:endParaRPr lang="en-US"/>
        </a:p>
      </dgm:t>
    </dgm:pt>
    <dgm:pt modelId="{92230553-DFA2-48E0-95E2-CBA31E0E4C43}" type="sibTrans" cxnId="{8B47964A-CCFA-4629-AE65-452C9E141E96}">
      <dgm:prSet/>
      <dgm:spPr/>
      <dgm:t>
        <a:bodyPr/>
        <a:lstStyle/>
        <a:p>
          <a:endParaRPr lang="en-US"/>
        </a:p>
      </dgm:t>
    </dgm:pt>
    <dgm:pt modelId="{7C563815-3EB9-4B75-BD5C-BC2EE80BD2F6}">
      <dgm:prSet/>
      <dgm:spPr/>
      <dgm:t>
        <a:bodyPr/>
        <a:lstStyle/>
        <a:p>
          <a:pPr rtl="0"/>
          <a:r>
            <a:rPr lang="en-US" dirty="0" smtClean="0"/>
            <a:t>The binaries are injected into SYSTEM processes like winlogon.exe</a:t>
          </a:r>
          <a:endParaRPr lang="en-US" dirty="0"/>
        </a:p>
      </dgm:t>
    </dgm:pt>
    <dgm:pt modelId="{7AA03810-8705-42DC-A63C-26F06245F201}" type="parTrans" cxnId="{54F30927-35CE-44D0-BAA5-2A12AF2CD612}">
      <dgm:prSet/>
      <dgm:spPr/>
      <dgm:t>
        <a:bodyPr/>
        <a:lstStyle/>
        <a:p>
          <a:endParaRPr lang="en-US"/>
        </a:p>
      </dgm:t>
    </dgm:pt>
    <dgm:pt modelId="{1595F5A2-8828-43D8-A5A8-7C34D269740C}" type="sibTrans" cxnId="{54F30927-35CE-44D0-BAA5-2A12AF2CD612}">
      <dgm:prSet/>
      <dgm:spPr/>
      <dgm:t>
        <a:bodyPr/>
        <a:lstStyle/>
        <a:p>
          <a:endParaRPr lang="en-US"/>
        </a:p>
      </dgm:t>
    </dgm:pt>
    <dgm:pt modelId="{691E6A89-1871-4565-9B36-C75E0F59F5F6}" type="pres">
      <dgm:prSet presAssocID="{9EF38BF5-21A0-4F82-90E6-E149E4894AC0}" presName="Name0" presStyleCnt="0">
        <dgm:presLayoutVars>
          <dgm:chPref val="3"/>
          <dgm:dir/>
          <dgm:animLvl val="lvl"/>
          <dgm:resizeHandles/>
        </dgm:presLayoutVars>
      </dgm:prSet>
      <dgm:spPr/>
      <dgm:t>
        <a:bodyPr/>
        <a:lstStyle/>
        <a:p>
          <a:endParaRPr lang="en-US"/>
        </a:p>
      </dgm:t>
    </dgm:pt>
    <dgm:pt modelId="{7D0A8E3E-554A-4F4B-852F-80B5E211BF20}" type="pres">
      <dgm:prSet presAssocID="{AD050CA4-A3A5-42BD-A63F-B69CCEAC2B72}" presName="horFlow" presStyleCnt="0"/>
      <dgm:spPr/>
    </dgm:pt>
    <dgm:pt modelId="{ADA9536D-4BC1-4B68-BE71-1B080B3841C5}" type="pres">
      <dgm:prSet presAssocID="{AD050CA4-A3A5-42BD-A63F-B69CCEAC2B72}" presName="bigChev" presStyleLbl="node1" presStyleIdx="0" presStyleCnt="4"/>
      <dgm:spPr/>
      <dgm:t>
        <a:bodyPr/>
        <a:lstStyle/>
        <a:p>
          <a:endParaRPr lang="en-US"/>
        </a:p>
      </dgm:t>
    </dgm:pt>
    <dgm:pt modelId="{239A1960-B54E-4ACF-91FD-E3CFA29980D8}" type="pres">
      <dgm:prSet presAssocID="{AD050CA4-A3A5-42BD-A63F-B69CCEAC2B72}" presName="vSp" presStyleCnt="0"/>
      <dgm:spPr/>
    </dgm:pt>
    <dgm:pt modelId="{2A43EB0F-E2B6-453D-A3AB-9ADC94C97775}" type="pres">
      <dgm:prSet presAssocID="{94EE67FE-16EE-4224-B9AD-9D17A6C69545}" presName="horFlow" presStyleCnt="0"/>
      <dgm:spPr/>
    </dgm:pt>
    <dgm:pt modelId="{AE394349-5AF3-4556-8AB1-DBBA5288141A}" type="pres">
      <dgm:prSet presAssocID="{94EE67FE-16EE-4224-B9AD-9D17A6C69545}" presName="bigChev" presStyleLbl="node1" presStyleIdx="1" presStyleCnt="4"/>
      <dgm:spPr/>
      <dgm:t>
        <a:bodyPr/>
        <a:lstStyle/>
        <a:p>
          <a:endParaRPr lang="en-US"/>
        </a:p>
      </dgm:t>
    </dgm:pt>
    <dgm:pt modelId="{A7B64C69-25AA-424A-AE6D-5040ECAFE669}" type="pres">
      <dgm:prSet presAssocID="{94EE67FE-16EE-4224-B9AD-9D17A6C69545}" presName="vSp" presStyleCnt="0"/>
      <dgm:spPr/>
    </dgm:pt>
    <dgm:pt modelId="{C087A899-973D-4FDF-BCDC-C18946279406}" type="pres">
      <dgm:prSet presAssocID="{2D2C630C-B282-4923-B4CF-FEB6709DEF9F}" presName="horFlow" presStyleCnt="0"/>
      <dgm:spPr/>
    </dgm:pt>
    <dgm:pt modelId="{DF540769-6F7C-4EA9-A36D-607F83F98C41}" type="pres">
      <dgm:prSet presAssocID="{2D2C630C-B282-4923-B4CF-FEB6709DEF9F}" presName="bigChev" presStyleLbl="node1" presStyleIdx="2" presStyleCnt="4"/>
      <dgm:spPr/>
      <dgm:t>
        <a:bodyPr/>
        <a:lstStyle/>
        <a:p>
          <a:endParaRPr lang="en-US"/>
        </a:p>
      </dgm:t>
    </dgm:pt>
    <dgm:pt modelId="{5D94A155-B56B-4A78-A230-57A7C3A32486}" type="pres">
      <dgm:prSet presAssocID="{2D2C630C-B282-4923-B4CF-FEB6709DEF9F}" presName="vSp" presStyleCnt="0"/>
      <dgm:spPr/>
    </dgm:pt>
    <dgm:pt modelId="{A86A0904-ADC4-4D96-9A24-084E082DA80D}" type="pres">
      <dgm:prSet presAssocID="{7C563815-3EB9-4B75-BD5C-BC2EE80BD2F6}" presName="horFlow" presStyleCnt="0"/>
      <dgm:spPr/>
    </dgm:pt>
    <dgm:pt modelId="{D71E40A6-4A0E-4802-8B2B-B83E5A230EF7}" type="pres">
      <dgm:prSet presAssocID="{7C563815-3EB9-4B75-BD5C-BC2EE80BD2F6}" presName="bigChev" presStyleLbl="node1" presStyleIdx="3" presStyleCnt="4"/>
      <dgm:spPr/>
      <dgm:t>
        <a:bodyPr/>
        <a:lstStyle/>
        <a:p>
          <a:endParaRPr lang="en-US"/>
        </a:p>
      </dgm:t>
    </dgm:pt>
  </dgm:ptLst>
  <dgm:cxnLst>
    <dgm:cxn modelId="{528A5E99-371F-495D-8429-1D4890E9015A}" type="presOf" srcId="{9EF38BF5-21A0-4F82-90E6-E149E4894AC0}" destId="{691E6A89-1871-4565-9B36-C75E0F59F5F6}" srcOrd="0" destOrd="0" presId="urn:microsoft.com/office/officeart/2005/8/layout/lProcess3"/>
    <dgm:cxn modelId="{6626DC18-2BC2-411F-A3A0-FFDE6503E1E1}" type="presOf" srcId="{7C563815-3EB9-4B75-BD5C-BC2EE80BD2F6}" destId="{D71E40A6-4A0E-4802-8B2B-B83E5A230EF7}" srcOrd="0" destOrd="0" presId="urn:microsoft.com/office/officeart/2005/8/layout/lProcess3"/>
    <dgm:cxn modelId="{54F30927-35CE-44D0-BAA5-2A12AF2CD612}" srcId="{9EF38BF5-21A0-4F82-90E6-E149E4894AC0}" destId="{7C563815-3EB9-4B75-BD5C-BC2EE80BD2F6}" srcOrd="3" destOrd="0" parTransId="{7AA03810-8705-42DC-A63C-26F06245F201}" sibTransId="{1595F5A2-8828-43D8-A5A8-7C34D269740C}"/>
    <dgm:cxn modelId="{98125CD4-043D-4FAC-A43D-0DEEA9D8721B}" type="presOf" srcId="{AD050CA4-A3A5-42BD-A63F-B69CCEAC2B72}" destId="{ADA9536D-4BC1-4B68-BE71-1B080B3841C5}" srcOrd="0" destOrd="0" presId="urn:microsoft.com/office/officeart/2005/8/layout/lProcess3"/>
    <dgm:cxn modelId="{9E27099D-E91D-40C4-9B34-B0004A05638E}" type="presOf" srcId="{94EE67FE-16EE-4224-B9AD-9D17A6C69545}" destId="{AE394349-5AF3-4556-8AB1-DBBA5288141A}" srcOrd="0" destOrd="0" presId="urn:microsoft.com/office/officeart/2005/8/layout/lProcess3"/>
    <dgm:cxn modelId="{8B47964A-CCFA-4629-AE65-452C9E141E96}" srcId="{9EF38BF5-21A0-4F82-90E6-E149E4894AC0}" destId="{2D2C630C-B282-4923-B4CF-FEB6709DEF9F}" srcOrd="2" destOrd="0" parTransId="{67422624-84D3-4181-A034-E34BE032F43F}" sibTransId="{92230553-DFA2-48E0-95E2-CBA31E0E4C43}"/>
    <dgm:cxn modelId="{82AD6CDB-92F8-4351-9351-C041115957E8}" type="presOf" srcId="{2D2C630C-B282-4923-B4CF-FEB6709DEF9F}" destId="{DF540769-6F7C-4EA9-A36D-607F83F98C41}" srcOrd="0" destOrd="0" presId="urn:microsoft.com/office/officeart/2005/8/layout/lProcess3"/>
    <dgm:cxn modelId="{7E85DF2B-1D64-477F-8926-ECDE5579CBDD}" srcId="{9EF38BF5-21A0-4F82-90E6-E149E4894AC0}" destId="{94EE67FE-16EE-4224-B9AD-9D17A6C69545}" srcOrd="1" destOrd="0" parTransId="{752CA391-971B-4224-81B1-F1EEAD57FAA9}" sibTransId="{7A8DDB16-D594-4AA5-B35E-37402F20DD1B}"/>
    <dgm:cxn modelId="{AAE46F6B-8EC1-41FE-9BB8-8CD16F0CF1C2}" srcId="{9EF38BF5-21A0-4F82-90E6-E149E4894AC0}" destId="{AD050CA4-A3A5-42BD-A63F-B69CCEAC2B72}" srcOrd="0" destOrd="0" parTransId="{C756CF54-0231-465E-B9B0-F85635E57AB3}" sibTransId="{BC3BF3FF-ED48-4FA9-8789-725A898D4BF5}"/>
    <dgm:cxn modelId="{D07575A1-F4E8-4AEA-9F3B-866A2F857CAC}" type="presParOf" srcId="{691E6A89-1871-4565-9B36-C75E0F59F5F6}" destId="{7D0A8E3E-554A-4F4B-852F-80B5E211BF20}" srcOrd="0" destOrd="0" presId="urn:microsoft.com/office/officeart/2005/8/layout/lProcess3"/>
    <dgm:cxn modelId="{D8ED737F-EE47-44BD-98A3-D2EB6764AEDC}" type="presParOf" srcId="{7D0A8E3E-554A-4F4B-852F-80B5E211BF20}" destId="{ADA9536D-4BC1-4B68-BE71-1B080B3841C5}" srcOrd="0" destOrd="0" presId="urn:microsoft.com/office/officeart/2005/8/layout/lProcess3"/>
    <dgm:cxn modelId="{5BB6DF7E-D864-49F2-8A7E-7D0EF887DED8}" type="presParOf" srcId="{691E6A89-1871-4565-9B36-C75E0F59F5F6}" destId="{239A1960-B54E-4ACF-91FD-E3CFA29980D8}" srcOrd="1" destOrd="0" presId="urn:microsoft.com/office/officeart/2005/8/layout/lProcess3"/>
    <dgm:cxn modelId="{16688F58-B4E1-4D53-AA38-B53A2FC718C9}" type="presParOf" srcId="{691E6A89-1871-4565-9B36-C75E0F59F5F6}" destId="{2A43EB0F-E2B6-453D-A3AB-9ADC94C97775}" srcOrd="2" destOrd="0" presId="urn:microsoft.com/office/officeart/2005/8/layout/lProcess3"/>
    <dgm:cxn modelId="{9B478244-DBF0-4C1E-8392-3F3A34122D13}" type="presParOf" srcId="{2A43EB0F-E2B6-453D-A3AB-9ADC94C97775}" destId="{AE394349-5AF3-4556-8AB1-DBBA5288141A}" srcOrd="0" destOrd="0" presId="urn:microsoft.com/office/officeart/2005/8/layout/lProcess3"/>
    <dgm:cxn modelId="{30BBC10F-4482-44EC-8B76-B0A4009E37B9}" type="presParOf" srcId="{691E6A89-1871-4565-9B36-C75E0F59F5F6}" destId="{A7B64C69-25AA-424A-AE6D-5040ECAFE669}" srcOrd="3" destOrd="0" presId="urn:microsoft.com/office/officeart/2005/8/layout/lProcess3"/>
    <dgm:cxn modelId="{E4690AB7-1FDA-425D-94CB-D5421BC89035}" type="presParOf" srcId="{691E6A89-1871-4565-9B36-C75E0F59F5F6}" destId="{C087A899-973D-4FDF-BCDC-C18946279406}" srcOrd="4" destOrd="0" presId="urn:microsoft.com/office/officeart/2005/8/layout/lProcess3"/>
    <dgm:cxn modelId="{0749AE74-2240-4F03-AFE8-4627375D2A69}" type="presParOf" srcId="{C087A899-973D-4FDF-BCDC-C18946279406}" destId="{DF540769-6F7C-4EA9-A36D-607F83F98C41}" srcOrd="0" destOrd="0" presId="urn:microsoft.com/office/officeart/2005/8/layout/lProcess3"/>
    <dgm:cxn modelId="{2452D060-C0C5-4D08-A06E-AAA1E46CC657}" type="presParOf" srcId="{691E6A89-1871-4565-9B36-C75E0F59F5F6}" destId="{5D94A155-B56B-4A78-A230-57A7C3A32486}" srcOrd="5" destOrd="0" presId="urn:microsoft.com/office/officeart/2005/8/layout/lProcess3"/>
    <dgm:cxn modelId="{DC02070E-7E10-4C08-A32D-D9B096C3664D}" type="presParOf" srcId="{691E6A89-1871-4565-9B36-C75E0F59F5F6}" destId="{A86A0904-ADC4-4D96-9A24-084E082DA80D}" srcOrd="6" destOrd="0" presId="urn:microsoft.com/office/officeart/2005/8/layout/lProcess3"/>
    <dgm:cxn modelId="{AFD370EB-5F87-4500-A2B3-9D71CEA4802C}" type="presParOf" srcId="{A86A0904-ADC4-4D96-9A24-084E082DA80D}" destId="{D71E40A6-4A0E-4802-8B2B-B83E5A230EF7}" srcOrd="0" destOrd="0" presId="urn:microsoft.com/office/officeart/2005/8/layout/lProcess3"/>
  </dgm:cxnLst>
  <dgm:bg/>
  <dgm:whole/>
</dgm:dataModel>
</file>

<file path=ppt/diagrams/data4.xml><?xml version="1.0" encoding="utf-8"?>
<dgm:dataModel xmlns:dgm="http://schemas.openxmlformats.org/drawingml/2006/diagram" xmlns:a="http://schemas.openxmlformats.org/drawingml/2006/main">
  <dgm:ptLst>
    <dgm:pt modelId="{679A2383-7203-43CB-90C7-D069463A9E8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A1E3B67-2438-453F-814D-6F375A431069}">
      <dgm:prSet/>
      <dgm:spPr/>
      <dgm:t>
        <a:bodyPr/>
        <a:lstStyle/>
        <a:p>
          <a:pPr rtl="0"/>
          <a:r>
            <a:rPr lang="en-US" dirty="0" smtClean="0"/>
            <a:t>Requires regular user rights</a:t>
          </a:r>
          <a:endParaRPr lang="en-US" dirty="0"/>
        </a:p>
      </dgm:t>
    </dgm:pt>
    <dgm:pt modelId="{E4B87937-1DC2-4FF8-8DCF-218E0EE0829B}" type="parTrans" cxnId="{048ECB31-1FEB-4F6C-87E1-1B50C9B6D448}">
      <dgm:prSet/>
      <dgm:spPr/>
      <dgm:t>
        <a:bodyPr/>
        <a:lstStyle/>
        <a:p>
          <a:endParaRPr lang="en-US"/>
        </a:p>
      </dgm:t>
    </dgm:pt>
    <dgm:pt modelId="{F1469E10-12CA-4E18-B785-EB72D315EED2}" type="sibTrans" cxnId="{048ECB31-1FEB-4F6C-87E1-1B50C9B6D448}">
      <dgm:prSet/>
      <dgm:spPr/>
      <dgm:t>
        <a:bodyPr/>
        <a:lstStyle/>
        <a:p>
          <a:endParaRPr lang="en-US"/>
        </a:p>
      </dgm:t>
    </dgm:pt>
    <dgm:pt modelId="{FB8B8149-96A1-40DB-B9DE-9C8C02BE5FDC}">
      <dgm:prSet/>
      <dgm:spPr/>
      <dgm:t>
        <a:bodyPr/>
        <a:lstStyle/>
        <a:p>
          <a:pPr rtl="0"/>
          <a:r>
            <a:rPr lang="en-US" dirty="0" smtClean="0"/>
            <a:t>Requires regular user rights</a:t>
          </a:r>
          <a:endParaRPr lang="en-US" dirty="0"/>
        </a:p>
      </dgm:t>
    </dgm:pt>
    <dgm:pt modelId="{BF83ECF4-1C6B-4606-BCF4-16352FA7936C}" type="parTrans" cxnId="{FD0C50FD-A124-4274-B254-26ED64B55176}">
      <dgm:prSet/>
      <dgm:spPr/>
      <dgm:t>
        <a:bodyPr/>
        <a:lstStyle/>
        <a:p>
          <a:endParaRPr lang="en-US"/>
        </a:p>
      </dgm:t>
    </dgm:pt>
    <dgm:pt modelId="{85203773-71A5-404A-98DD-60C12E41C5D9}" type="sibTrans" cxnId="{FD0C50FD-A124-4274-B254-26ED64B55176}">
      <dgm:prSet/>
      <dgm:spPr/>
      <dgm:t>
        <a:bodyPr/>
        <a:lstStyle/>
        <a:p>
          <a:endParaRPr lang="en-US"/>
        </a:p>
      </dgm:t>
    </dgm:pt>
    <dgm:pt modelId="{EDFA62E8-28E4-4B2E-9B5F-038C2239004E}">
      <dgm:prSet/>
      <dgm:spPr/>
      <dgm:t>
        <a:bodyPr/>
        <a:lstStyle/>
        <a:p>
          <a:pPr rtl="0"/>
          <a:r>
            <a:rPr lang="en-US" dirty="0" smtClean="0"/>
            <a:t>Requires admin rights</a:t>
          </a:r>
          <a:endParaRPr lang="en-US" dirty="0"/>
        </a:p>
      </dgm:t>
    </dgm:pt>
    <dgm:pt modelId="{5307B2F9-940C-45B7-80AD-EA98F11D6D5F}" type="parTrans" cxnId="{5F20F4E5-970B-44B8-8B3B-103B53118D02}">
      <dgm:prSet/>
      <dgm:spPr/>
      <dgm:t>
        <a:bodyPr/>
        <a:lstStyle/>
        <a:p>
          <a:endParaRPr lang="en-US"/>
        </a:p>
      </dgm:t>
    </dgm:pt>
    <dgm:pt modelId="{1AA6E066-14E5-4B1A-9A0A-5F3408442FAA}" type="sibTrans" cxnId="{5F20F4E5-970B-44B8-8B3B-103B53118D02}">
      <dgm:prSet/>
      <dgm:spPr/>
      <dgm:t>
        <a:bodyPr/>
        <a:lstStyle/>
        <a:p>
          <a:endParaRPr lang="en-US"/>
        </a:p>
      </dgm:t>
    </dgm:pt>
    <dgm:pt modelId="{F5206360-2D4B-41EC-92FE-E2B607DD3BA5}">
      <dgm:prSet/>
      <dgm:spPr/>
      <dgm:t>
        <a:bodyPr/>
        <a:lstStyle/>
        <a:p>
          <a:pPr rtl="0"/>
          <a:r>
            <a:rPr lang="en-US" dirty="0" smtClean="0"/>
            <a:t>Requires admin rights</a:t>
          </a:r>
          <a:endParaRPr lang="en-US" dirty="0"/>
        </a:p>
      </dgm:t>
    </dgm:pt>
    <dgm:pt modelId="{97EF35AF-6D29-44BE-9979-448AB39F0D3E}" type="parTrans" cxnId="{136AE3FB-3034-4963-A38E-A5B490F837A1}">
      <dgm:prSet/>
      <dgm:spPr/>
      <dgm:t>
        <a:bodyPr/>
        <a:lstStyle/>
        <a:p>
          <a:endParaRPr lang="en-US"/>
        </a:p>
      </dgm:t>
    </dgm:pt>
    <dgm:pt modelId="{8D2B0718-11F1-4513-B13B-8413FB9E0663}" type="sibTrans" cxnId="{136AE3FB-3034-4963-A38E-A5B490F837A1}">
      <dgm:prSet/>
      <dgm:spPr/>
      <dgm:t>
        <a:bodyPr/>
        <a:lstStyle/>
        <a:p>
          <a:endParaRPr lang="en-US"/>
        </a:p>
      </dgm:t>
    </dgm:pt>
    <dgm:pt modelId="{BD489577-30E9-4FF3-B195-F251AFDE589D}" type="pres">
      <dgm:prSet presAssocID="{679A2383-7203-43CB-90C7-D069463A9E8C}" presName="Name0" presStyleCnt="0">
        <dgm:presLayoutVars>
          <dgm:dir/>
          <dgm:animLvl val="lvl"/>
          <dgm:resizeHandles val="exact"/>
        </dgm:presLayoutVars>
      </dgm:prSet>
      <dgm:spPr/>
      <dgm:t>
        <a:bodyPr/>
        <a:lstStyle/>
        <a:p>
          <a:endParaRPr lang="en-US"/>
        </a:p>
      </dgm:t>
    </dgm:pt>
    <dgm:pt modelId="{0B84F245-1F77-4DF7-A5A6-3C63B2E902D8}" type="pres">
      <dgm:prSet presAssocID="{BA1E3B67-2438-453F-814D-6F375A431069}" presName="linNode" presStyleCnt="0"/>
      <dgm:spPr/>
    </dgm:pt>
    <dgm:pt modelId="{DFAA466C-5B06-4DBA-A9C5-B306DEE63E60}" type="pres">
      <dgm:prSet presAssocID="{BA1E3B67-2438-453F-814D-6F375A431069}" presName="parentText" presStyleLbl="node1" presStyleIdx="0" presStyleCnt="4">
        <dgm:presLayoutVars>
          <dgm:chMax val="1"/>
          <dgm:bulletEnabled val="1"/>
        </dgm:presLayoutVars>
      </dgm:prSet>
      <dgm:spPr/>
      <dgm:t>
        <a:bodyPr/>
        <a:lstStyle/>
        <a:p>
          <a:endParaRPr lang="en-US"/>
        </a:p>
      </dgm:t>
    </dgm:pt>
    <dgm:pt modelId="{02CFDDBC-DBBA-4488-995E-023E719848F4}" type="pres">
      <dgm:prSet presAssocID="{F1469E10-12CA-4E18-B785-EB72D315EED2}" presName="sp" presStyleCnt="0"/>
      <dgm:spPr/>
    </dgm:pt>
    <dgm:pt modelId="{E3A549A8-64AB-4FD0-9325-7900FFFF8104}" type="pres">
      <dgm:prSet presAssocID="{FB8B8149-96A1-40DB-B9DE-9C8C02BE5FDC}" presName="linNode" presStyleCnt="0"/>
      <dgm:spPr/>
    </dgm:pt>
    <dgm:pt modelId="{23BCA3BB-33B4-471A-95CE-1362950D6C41}" type="pres">
      <dgm:prSet presAssocID="{FB8B8149-96A1-40DB-B9DE-9C8C02BE5FDC}" presName="parentText" presStyleLbl="node1" presStyleIdx="1" presStyleCnt="4">
        <dgm:presLayoutVars>
          <dgm:chMax val="1"/>
          <dgm:bulletEnabled val="1"/>
        </dgm:presLayoutVars>
      </dgm:prSet>
      <dgm:spPr/>
      <dgm:t>
        <a:bodyPr/>
        <a:lstStyle/>
        <a:p>
          <a:endParaRPr lang="en-US"/>
        </a:p>
      </dgm:t>
    </dgm:pt>
    <dgm:pt modelId="{C27DBA0A-B3E7-4345-8864-AA190F6800DB}" type="pres">
      <dgm:prSet presAssocID="{85203773-71A5-404A-98DD-60C12E41C5D9}" presName="sp" presStyleCnt="0"/>
      <dgm:spPr/>
    </dgm:pt>
    <dgm:pt modelId="{D9413F92-7EAA-4A1F-A7E4-3FF7DA5879DB}" type="pres">
      <dgm:prSet presAssocID="{EDFA62E8-28E4-4B2E-9B5F-038C2239004E}" presName="linNode" presStyleCnt="0"/>
      <dgm:spPr/>
    </dgm:pt>
    <dgm:pt modelId="{4529A7BA-3200-4F57-854F-C1977E34F2BC}" type="pres">
      <dgm:prSet presAssocID="{EDFA62E8-28E4-4B2E-9B5F-038C2239004E}" presName="parentText" presStyleLbl="node1" presStyleIdx="2" presStyleCnt="4">
        <dgm:presLayoutVars>
          <dgm:chMax val="1"/>
          <dgm:bulletEnabled val="1"/>
        </dgm:presLayoutVars>
      </dgm:prSet>
      <dgm:spPr/>
      <dgm:t>
        <a:bodyPr/>
        <a:lstStyle/>
        <a:p>
          <a:endParaRPr lang="en-US"/>
        </a:p>
      </dgm:t>
    </dgm:pt>
    <dgm:pt modelId="{73A62FC8-9ADF-40C9-8587-F6454FA343DF}" type="pres">
      <dgm:prSet presAssocID="{1AA6E066-14E5-4B1A-9A0A-5F3408442FAA}" presName="sp" presStyleCnt="0"/>
      <dgm:spPr/>
    </dgm:pt>
    <dgm:pt modelId="{3A202372-DD8F-494A-A2AC-55E596F8AC5A}" type="pres">
      <dgm:prSet presAssocID="{F5206360-2D4B-41EC-92FE-E2B607DD3BA5}" presName="linNode" presStyleCnt="0"/>
      <dgm:spPr/>
    </dgm:pt>
    <dgm:pt modelId="{0C6DDE5F-AF4B-4567-A569-B8B32F4D00A8}" type="pres">
      <dgm:prSet presAssocID="{F5206360-2D4B-41EC-92FE-E2B607DD3BA5}" presName="parentText" presStyleLbl="node1" presStyleIdx="3" presStyleCnt="4">
        <dgm:presLayoutVars>
          <dgm:chMax val="1"/>
          <dgm:bulletEnabled val="1"/>
        </dgm:presLayoutVars>
      </dgm:prSet>
      <dgm:spPr/>
      <dgm:t>
        <a:bodyPr/>
        <a:lstStyle/>
        <a:p>
          <a:endParaRPr lang="en-US"/>
        </a:p>
      </dgm:t>
    </dgm:pt>
  </dgm:ptLst>
  <dgm:cxnLst>
    <dgm:cxn modelId="{6E21B75F-19EF-4951-B41E-819F36FF49EE}" type="presOf" srcId="{FB8B8149-96A1-40DB-B9DE-9C8C02BE5FDC}" destId="{23BCA3BB-33B4-471A-95CE-1362950D6C41}" srcOrd="0" destOrd="0" presId="urn:microsoft.com/office/officeart/2005/8/layout/vList5"/>
    <dgm:cxn modelId="{FD0C50FD-A124-4274-B254-26ED64B55176}" srcId="{679A2383-7203-43CB-90C7-D069463A9E8C}" destId="{FB8B8149-96A1-40DB-B9DE-9C8C02BE5FDC}" srcOrd="1" destOrd="0" parTransId="{BF83ECF4-1C6B-4606-BCF4-16352FA7936C}" sibTransId="{85203773-71A5-404A-98DD-60C12E41C5D9}"/>
    <dgm:cxn modelId="{136AE3FB-3034-4963-A38E-A5B490F837A1}" srcId="{679A2383-7203-43CB-90C7-D069463A9E8C}" destId="{F5206360-2D4B-41EC-92FE-E2B607DD3BA5}" srcOrd="3" destOrd="0" parTransId="{97EF35AF-6D29-44BE-9979-448AB39F0D3E}" sibTransId="{8D2B0718-11F1-4513-B13B-8413FB9E0663}"/>
    <dgm:cxn modelId="{1F03206D-FCF5-4B89-99DA-E9B2DE636D81}" type="presOf" srcId="{EDFA62E8-28E4-4B2E-9B5F-038C2239004E}" destId="{4529A7BA-3200-4F57-854F-C1977E34F2BC}" srcOrd="0" destOrd="0" presId="urn:microsoft.com/office/officeart/2005/8/layout/vList5"/>
    <dgm:cxn modelId="{1300779C-DAD0-4B78-B1C2-DAC1538856A9}" type="presOf" srcId="{F5206360-2D4B-41EC-92FE-E2B607DD3BA5}" destId="{0C6DDE5F-AF4B-4567-A569-B8B32F4D00A8}" srcOrd="0" destOrd="0" presId="urn:microsoft.com/office/officeart/2005/8/layout/vList5"/>
    <dgm:cxn modelId="{EB3B9FBA-AD52-4710-A0F8-A87125DAE65F}" type="presOf" srcId="{679A2383-7203-43CB-90C7-D069463A9E8C}" destId="{BD489577-30E9-4FF3-B195-F251AFDE589D}" srcOrd="0" destOrd="0" presId="urn:microsoft.com/office/officeart/2005/8/layout/vList5"/>
    <dgm:cxn modelId="{5F20F4E5-970B-44B8-8B3B-103B53118D02}" srcId="{679A2383-7203-43CB-90C7-D069463A9E8C}" destId="{EDFA62E8-28E4-4B2E-9B5F-038C2239004E}" srcOrd="2" destOrd="0" parTransId="{5307B2F9-940C-45B7-80AD-EA98F11D6D5F}" sibTransId="{1AA6E066-14E5-4B1A-9A0A-5F3408442FAA}"/>
    <dgm:cxn modelId="{048ECB31-1FEB-4F6C-87E1-1B50C9B6D448}" srcId="{679A2383-7203-43CB-90C7-D069463A9E8C}" destId="{BA1E3B67-2438-453F-814D-6F375A431069}" srcOrd="0" destOrd="0" parTransId="{E4B87937-1DC2-4FF8-8DCF-218E0EE0829B}" sibTransId="{F1469E10-12CA-4E18-B785-EB72D315EED2}"/>
    <dgm:cxn modelId="{4182E067-EDFD-4C2B-BB1D-E17CDB79E8F4}" type="presOf" srcId="{BA1E3B67-2438-453F-814D-6F375A431069}" destId="{DFAA466C-5B06-4DBA-A9C5-B306DEE63E60}" srcOrd="0" destOrd="0" presId="urn:microsoft.com/office/officeart/2005/8/layout/vList5"/>
    <dgm:cxn modelId="{63A3586F-80B2-4557-9A19-75D5E722501B}" type="presParOf" srcId="{BD489577-30E9-4FF3-B195-F251AFDE589D}" destId="{0B84F245-1F77-4DF7-A5A6-3C63B2E902D8}" srcOrd="0" destOrd="0" presId="urn:microsoft.com/office/officeart/2005/8/layout/vList5"/>
    <dgm:cxn modelId="{96CCE843-6722-460B-8F4A-D3FEAF716323}" type="presParOf" srcId="{0B84F245-1F77-4DF7-A5A6-3C63B2E902D8}" destId="{DFAA466C-5B06-4DBA-A9C5-B306DEE63E60}" srcOrd="0" destOrd="0" presId="urn:microsoft.com/office/officeart/2005/8/layout/vList5"/>
    <dgm:cxn modelId="{DAEB5DA2-FBA1-4CF6-8183-8A1019430E87}" type="presParOf" srcId="{BD489577-30E9-4FF3-B195-F251AFDE589D}" destId="{02CFDDBC-DBBA-4488-995E-023E719848F4}" srcOrd="1" destOrd="0" presId="urn:microsoft.com/office/officeart/2005/8/layout/vList5"/>
    <dgm:cxn modelId="{2A7836DA-DE17-4C66-A215-C0C91244ED77}" type="presParOf" srcId="{BD489577-30E9-4FF3-B195-F251AFDE589D}" destId="{E3A549A8-64AB-4FD0-9325-7900FFFF8104}" srcOrd="2" destOrd="0" presId="urn:microsoft.com/office/officeart/2005/8/layout/vList5"/>
    <dgm:cxn modelId="{5D9D9137-A0F4-4F7C-8E21-1EE07D950A11}" type="presParOf" srcId="{E3A549A8-64AB-4FD0-9325-7900FFFF8104}" destId="{23BCA3BB-33B4-471A-95CE-1362950D6C41}" srcOrd="0" destOrd="0" presId="urn:microsoft.com/office/officeart/2005/8/layout/vList5"/>
    <dgm:cxn modelId="{BBEBB5CF-D68F-47FC-B403-2611B6456616}" type="presParOf" srcId="{BD489577-30E9-4FF3-B195-F251AFDE589D}" destId="{C27DBA0A-B3E7-4345-8864-AA190F6800DB}" srcOrd="3" destOrd="0" presId="urn:microsoft.com/office/officeart/2005/8/layout/vList5"/>
    <dgm:cxn modelId="{809020B0-3C39-4A60-89D8-5C4EEEBDE762}" type="presParOf" srcId="{BD489577-30E9-4FF3-B195-F251AFDE589D}" destId="{D9413F92-7EAA-4A1F-A7E4-3FF7DA5879DB}" srcOrd="4" destOrd="0" presId="urn:microsoft.com/office/officeart/2005/8/layout/vList5"/>
    <dgm:cxn modelId="{B7E77825-00F0-4379-82C4-F1C4BC19B47A}" type="presParOf" srcId="{D9413F92-7EAA-4A1F-A7E4-3FF7DA5879DB}" destId="{4529A7BA-3200-4F57-854F-C1977E34F2BC}" srcOrd="0" destOrd="0" presId="urn:microsoft.com/office/officeart/2005/8/layout/vList5"/>
    <dgm:cxn modelId="{70D45A0E-7A15-487E-BE78-2E0226A1A87D}" type="presParOf" srcId="{BD489577-30E9-4FF3-B195-F251AFDE589D}" destId="{73A62FC8-9ADF-40C9-8587-F6454FA343DF}" srcOrd="5" destOrd="0" presId="urn:microsoft.com/office/officeart/2005/8/layout/vList5"/>
    <dgm:cxn modelId="{A85BB016-9226-410B-BAB1-98BC66998F4B}" type="presParOf" srcId="{BD489577-30E9-4FF3-B195-F251AFDE589D}" destId="{3A202372-DD8F-494A-A2AC-55E596F8AC5A}" srcOrd="6" destOrd="0" presId="urn:microsoft.com/office/officeart/2005/8/layout/vList5"/>
    <dgm:cxn modelId="{929DC4CE-3EC6-4C0A-8E6D-DE18EC42FB5D}" type="presParOf" srcId="{3A202372-DD8F-494A-A2AC-55E596F8AC5A}" destId="{0C6DDE5F-AF4B-4567-A569-B8B32F4D00A8}" srcOrd="0" destOrd="0" presId="urn:microsoft.com/office/officeart/2005/8/layout/vList5"/>
  </dgm:cxnLst>
  <dgm:bg/>
  <dgm:whole/>
</dgm:dataModel>
</file>

<file path=ppt/diagrams/data5.xml><?xml version="1.0" encoding="utf-8"?>
<dgm:dataModel xmlns:dgm="http://schemas.openxmlformats.org/drawingml/2006/diagram" xmlns:a="http://schemas.openxmlformats.org/drawingml/2006/main">
  <dgm:ptLst>
    <dgm:pt modelId="{C191F5FD-4E1A-4ADB-B98C-026D8F00B352}"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67C98F2F-F61B-4B1E-9E58-5068639D9827}">
      <dgm:prSet phldrT="[Text]"/>
      <dgm:spPr>
        <a:solidFill>
          <a:srgbClr val="00B050"/>
        </a:solidFill>
      </dgm:spPr>
      <dgm:t>
        <a:bodyPr/>
        <a:lstStyle/>
        <a:p>
          <a:r>
            <a:rPr lang="en-US" dirty="0" smtClean="0"/>
            <a:t>File Block</a:t>
          </a:r>
          <a:endParaRPr lang="en-US" dirty="0"/>
        </a:p>
      </dgm:t>
    </dgm:pt>
    <dgm:pt modelId="{A136F582-58E0-4782-A026-F695E54CD681}" type="parTrans" cxnId="{D5E574B3-7263-4A61-B347-187A12FB908D}">
      <dgm:prSet/>
      <dgm:spPr/>
      <dgm:t>
        <a:bodyPr/>
        <a:lstStyle/>
        <a:p>
          <a:endParaRPr lang="en-US"/>
        </a:p>
      </dgm:t>
    </dgm:pt>
    <dgm:pt modelId="{F95C49D4-1528-4BF7-88D4-302279C64D55}" type="sibTrans" cxnId="{D5E574B3-7263-4A61-B347-187A12FB908D}">
      <dgm:prSet/>
      <dgm:spPr/>
      <dgm:t>
        <a:bodyPr/>
        <a:lstStyle/>
        <a:p>
          <a:endParaRPr lang="en-US"/>
        </a:p>
      </dgm:t>
    </dgm:pt>
    <dgm:pt modelId="{93CE5453-B5B1-41D8-8D84-BCDF49333D18}">
      <dgm:prSet phldrT="[Text]"/>
      <dgm:spPr>
        <a:solidFill>
          <a:srgbClr val="FFC000"/>
        </a:solidFill>
      </dgm:spPr>
      <dgm:t>
        <a:bodyPr/>
        <a:lstStyle/>
        <a:p>
          <a:r>
            <a:rPr lang="en-US" dirty="0" smtClean="0"/>
            <a:t>MOICE</a:t>
          </a:r>
          <a:endParaRPr lang="en-US" dirty="0"/>
        </a:p>
      </dgm:t>
    </dgm:pt>
    <dgm:pt modelId="{193E33C4-03B6-42ED-A6E2-85050CDC1663}" type="parTrans" cxnId="{B0D94BFB-8C03-4E7B-AD57-6613E316C7B3}">
      <dgm:prSet/>
      <dgm:spPr/>
      <dgm:t>
        <a:bodyPr/>
        <a:lstStyle/>
        <a:p>
          <a:endParaRPr lang="en-US"/>
        </a:p>
      </dgm:t>
    </dgm:pt>
    <dgm:pt modelId="{CFA916AE-D34C-45E6-97CD-0245A9E5BF3E}" type="sibTrans" cxnId="{B0D94BFB-8C03-4E7B-AD57-6613E316C7B3}">
      <dgm:prSet/>
      <dgm:spPr/>
      <dgm:t>
        <a:bodyPr/>
        <a:lstStyle/>
        <a:p>
          <a:endParaRPr lang="en-US"/>
        </a:p>
      </dgm:t>
    </dgm:pt>
    <dgm:pt modelId="{03C1E817-6867-427C-AD48-0A0BEDFDD716}">
      <dgm:prSet phldrT="[Text]"/>
      <dgm:spPr>
        <a:solidFill>
          <a:srgbClr val="FF0000"/>
        </a:solidFill>
      </dgm:spPr>
      <dgm:t>
        <a:bodyPr/>
        <a:lstStyle/>
        <a:p>
          <a:r>
            <a:rPr lang="en-US" dirty="0" smtClean="0"/>
            <a:t>Standard User / UAC</a:t>
          </a:r>
          <a:endParaRPr lang="en-US" dirty="0"/>
        </a:p>
      </dgm:t>
    </dgm:pt>
    <dgm:pt modelId="{1DC674E6-CD7E-4EBF-89A2-C8BF7AC0AA39}" type="parTrans" cxnId="{2B0CABCB-C640-4AD6-9395-34C662291459}">
      <dgm:prSet/>
      <dgm:spPr/>
      <dgm:t>
        <a:bodyPr/>
        <a:lstStyle/>
        <a:p>
          <a:endParaRPr lang="en-US"/>
        </a:p>
      </dgm:t>
    </dgm:pt>
    <dgm:pt modelId="{9FE4D4E4-B2E9-4A32-94A4-23236F1E0A48}" type="sibTrans" cxnId="{2B0CABCB-C640-4AD6-9395-34C662291459}">
      <dgm:prSet/>
      <dgm:spPr/>
      <dgm:t>
        <a:bodyPr/>
        <a:lstStyle/>
        <a:p>
          <a:endParaRPr lang="en-US"/>
        </a:p>
      </dgm:t>
    </dgm:pt>
    <dgm:pt modelId="{C95ECCB8-9AAA-4CE6-85A7-3FDDDC3A41B8}">
      <dgm:prSet phldrT="[Text]"/>
      <dgm:spPr>
        <a:solidFill>
          <a:srgbClr val="7030A0"/>
        </a:solidFill>
      </dgm:spPr>
      <dgm:t>
        <a:bodyPr/>
        <a:lstStyle/>
        <a:p>
          <a:r>
            <a:rPr lang="en-US" dirty="0" smtClean="0"/>
            <a:t>UAC “Dark Roast”</a:t>
          </a:r>
          <a:endParaRPr lang="en-US" dirty="0"/>
        </a:p>
      </dgm:t>
    </dgm:pt>
    <dgm:pt modelId="{80CDC7E8-4A7C-453B-8BAF-3D0578EB2CCF}" type="parTrans" cxnId="{14EA54F2-3D3C-456B-9446-32E4F94399A7}">
      <dgm:prSet/>
      <dgm:spPr/>
      <dgm:t>
        <a:bodyPr/>
        <a:lstStyle/>
        <a:p>
          <a:endParaRPr lang="en-US"/>
        </a:p>
      </dgm:t>
    </dgm:pt>
    <dgm:pt modelId="{EC424DC7-13D4-4FEF-BA1D-B921766F019F}" type="sibTrans" cxnId="{14EA54F2-3D3C-456B-9446-32E4F94399A7}">
      <dgm:prSet/>
      <dgm:spPr/>
      <dgm:t>
        <a:bodyPr/>
        <a:lstStyle/>
        <a:p>
          <a:endParaRPr lang="en-US"/>
        </a:p>
      </dgm:t>
    </dgm:pt>
    <dgm:pt modelId="{CDCF9FEF-BE85-4BE1-91FB-D381D90E9F4E}" type="pres">
      <dgm:prSet presAssocID="{C191F5FD-4E1A-4ADB-B98C-026D8F00B352}" presName="Name0" presStyleCnt="0">
        <dgm:presLayoutVars>
          <dgm:chMax val="7"/>
          <dgm:resizeHandles val="exact"/>
        </dgm:presLayoutVars>
      </dgm:prSet>
      <dgm:spPr/>
      <dgm:t>
        <a:bodyPr/>
        <a:lstStyle/>
        <a:p>
          <a:endParaRPr lang="en-US"/>
        </a:p>
      </dgm:t>
    </dgm:pt>
    <dgm:pt modelId="{DFDCDD18-5C6D-4518-9C43-B9C8A9174A66}" type="pres">
      <dgm:prSet presAssocID="{C191F5FD-4E1A-4ADB-B98C-026D8F00B352}" presName="comp1" presStyleCnt="0"/>
      <dgm:spPr/>
    </dgm:pt>
    <dgm:pt modelId="{A438E278-D602-4C96-BE1E-61B9A6028C56}" type="pres">
      <dgm:prSet presAssocID="{C191F5FD-4E1A-4ADB-B98C-026D8F00B352}" presName="circle1" presStyleLbl="node1" presStyleIdx="0" presStyleCnt="4"/>
      <dgm:spPr/>
      <dgm:t>
        <a:bodyPr/>
        <a:lstStyle/>
        <a:p>
          <a:endParaRPr lang="en-US"/>
        </a:p>
      </dgm:t>
    </dgm:pt>
    <dgm:pt modelId="{07C3FDEA-13A2-47D1-9DFB-2475D6CEBAD0}" type="pres">
      <dgm:prSet presAssocID="{C191F5FD-4E1A-4ADB-B98C-026D8F00B352}" presName="c1text" presStyleLbl="node1" presStyleIdx="0" presStyleCnt="4">
        <dgm:presLayoutVars>
          <dgm:bulletEnabled val="1"/>
        </dgm:presLayoutVars>
      </dgm:prSet>
      <dgm:spPr/>
      <dgm:t>
        <a:bodyPr/>
        <a:lstStyle/>
        <a:p>
          <a:endParaRPr lang="en-US"/>
        </a:p>
      </dgm:t>
    </dgm:pt>
    <dgm:pt modelId="{3F864A4A-852B-4DCB-A984-A501DF69C155}" type="pres">
      <dgm:prSet presAssocID="{C191F5FD-4E1A-4ADB-B98C-026D8F00B352}" presName="comp2" presStyleCnt="0"/>
      <dgm:spPr/>
    </dgm:pt>
    <dgm:pt modelId="{1792A2BC-3F3C-4680-AAC9-303C92CCDD6A}" type="pres">
      <dgm:prSet presAssocID="{C191F5FD-4E1A-4ADB-B98C-026D8F00B352}" presName="circle2" presStyleLbl="node1" presStyleIdx="1" presStyleCnt="4"/>
      <dgm:spPr/>
      <dgm:t>
        <a:bodyPr/>
        <a:lstStyle/>
        <a:p>
          <a:endParaRPr lang="en-US"/>
        </a:p>
      </dgm:t>
    </dgm:pt>
    <dgm:pt modelId="{35DB97DF-9875-4394-9A16-808D477654C3}" type="pres">
      <dgm:prSet presAssocID="{C191F5FD-4E1A-4ADB-B98C-026D8F00B352}" presName="c2text" presStyleLbl="node1" presStyleIdx="1" presStyleCnt="4">
        <dgm:presLayoutVars>
          <dgm:bulletEnabled val="1"/>
        </dgm:presLayoutVars>
      </dgm:prSet>
      <dgm:spPr/>
      <dgm:t>
        <a:bodyPr/>
        <a:lstStyle/>
        <a:p>
          <a:endParaRPr lang="en-US"/>
        </a:p>
      </dgm:t>
    </dgm:pt>
    <dgm:pt modelId="{A97C3E15-B0CF-4976-9EDE-28C3CB083A9B}" type="pres">
      <dgm:prSet presAssocID="{C191F5FD-4E1A-4ADB-B98C-026D8F00B352}" presName="comp3" presStyleCnt="0"/>
      <dgm:spPr/>
    </dgm:pt>
    <dgm:pt modelId="{7F6B30F0-EFEF-4C47-99B8-94DB23492225}" type="pres">
      <dgm:prSet presAssocID="{C191F5FD-4E1A-4ADB-B98C-026D8F00B352}" presName="circle3" presStyleLbl="node1" presStyleIdx="2" presStyleCnt="4"/>
      <dgm:spPr/>
      <dgm:t>
        <a:bodyPr/>
        <a:lstStyle/>
        <a:p>
          <a:endParaRPr lang="en-US"/>
        </a:p>
      </dgm:t>
    </dgm:pt>
    <dgm:pt modelId="{89CDB817-D0C3-4D05-A6F0-3E8CD1C0228E}" type="pres">
      <dgm:prSet presAssocID="{C191F5FD-4E1A-4ADB-B98C-026D8F00B352}" presName="c3text" presStyleLbl="node1" presStyleIdx="2" presStyleCnt="4">
        <dgm:presLayoutVars>
          <dgm:bulletEnabled val="1"/>
        </dgm:presLayoutVars>
      </dgm:prSet>
      <dgm:spPr/>
      <dgm:t>
        <a:bodyPr/>
        <a:lstStyle/>
        <a:p>
          <a:endParaRPr lang="en-US"/>
        </a:p>
      </dgm:t>
    </dgm:pt>
    <dgm:pt modelId="{E2A5B488-5435-432C-B6AC-9C8057F7856B}" type="pres">
      <dgm:prSet presAssocID="{C191F5FD-4E1A-4ADB-B98C-026D8F00B352}" presName="comp4" presStyleCnt="0"/>
      <dgm:spPr/>
    </dgm:pt>
    <dgm:pt modelId="{3E0E51EC-FD52-4968-AE6E-D9FE264FB43E}" type="pres">
      <dgm:prSet presAssocID="{C191F5FD-4E1A-4ADB-B98C-026D8F00B352}" presName="circle4" presStyleLbl="node1" presStyleIdx="3" presStyleCnt="4"/>
      <dgm:spPr/>
      <dgm:t>
        <a:bodyPr/>
        <a:lstStyle/>
        <a:p>
          <a:endParaRPr lang="en-US"/>
        </a:p>
      </dgm:t>
    </dgm:pt>
    <dgm:pt modelId="{7ECF5816-07E0-436A-BA9E-A4744DAEFD83}" type="pres">
      <dgm:prSet presAssocID="{C191F5FD-4E1A-4ADB-B98C-026D8F00B352}" presName="c4text" presStyleLbl="node1" presStyleIdx="3" presStyleCnt="4">
        <dgm:presLayoutVars>
          <dgm:bulletEnabled val="1"/>
        </dgm:presLayoutVars>
      </dgm:prSet>
      <dgm:spPr/>
      <dgm:t>
        <a:bodyPr/>
        <a:lstStyle/>
        <a:p>
          <a:endParaRPr lang="en-US"/>
        </a:p>
      </dgm:t>
    </dgm:pt>
  </dgm:ptLst>
  <dgm:cxnLst>
    <dgm:cxn modelId="{2130F4C9-0C5F-4F26-BED2-E16E5D5F8F23}" type="presOf" srcId="{03C1E817-6867-427C-AD48-0A0BEDFDD716}" destId="{7F6B30F0-EFEF-4C47-99B8-94DB23492225}" srcOrd="0" destOrd="0" presId="urn:microsoft.com/office/officeart/2005/8/layout/venn2"/>
    <dgm:cxn modelId="{43D509CD-9C63-4AE0-8AAF-F9A18C78B2C0}" type="presOf" srcId="{67C98F2F-F61B-4B1E-9E58-5068639D9827}" destId="{A438E278-D602-4C96-BE1E-61B9A6028C56}" srcOrd="0" destOrd="0" presId="urn:microsoft.com/office/officeart/2005/8/layout/venn2"/>
    <dgm:cxn modelId="{B0D94BFB-8C03-4E7B-AD57-6613E316C7B3}" srcId="{C191F5FD-4E1A-4ADB-B98C-026D8F00B352}" destId="{93CE5453-B5B1-41D8-8D84-BCDF49333D18}" srcOrd="1" destOrd="0" parTransId="{193E33C4-03B6-42ED-A6E2-85050CDC1663}" sibTransId="{CFA916AE-D34C-45E6-97CD-0245A9E5BF3E}"/>
    <dgm:cxn modelId="{2B0CABCB-C640-4AD6-9395-34C662291459}" srcId="{C191F5FD-4E1A-4ADB-B98C-026D8F00B352}" destId="{03C1E817-6867-427C-AD48-0A0BEDFDD716}" srcOrd="2" destOrd="0" parTransId="{1DC674E6-CD7E-4EBF-89A2-C8BF7AC0AA39}" sibTransId="{9FE4D4E4-B2E9-4A32-94A4-23236F1E0A48}"/>
    <dgm:cxn modelId="{C59D639D-B880-492B-836D-8A34550061F0}" type="presOf" srcId="{03C1E817-6867-427C-AD48-0A0BEDFDD716}" destId="{89CDB817-D0C3-4D05-A6F0-3E8CD1C0228E}" srcOrd="1" destOrd="0" presId="urn:microsoft.com/office/officeart/2005/8/layout/venn2"/>
    <dgm:cxn modelId="{A37ED6CC-FE10-4ADB-8302-E703F5D7549F}" type="presOf" srcId="{C191F5FD-4E1A-4ADB-B98C-026D8F00B352}" destId="{CDCF9FEF-BE85-4BE1-91FB-D381D90E9F4E}" srcOrd="0" destOrd="0" presId="urn:microsoft.com/office/officeart/2005/8/layout/venn2"/>
    <dgm:cxn modelId="{DB6EDC3D-C56D-4BA7-A334-9881D7EC21AD}" type="presOf" srcId="{93CE5453-B5B1-41D8-8D84-BCDF49333D18}" destId="{1792A2BC-3F3C-4680-AAC9-303C92CCDD6A}" srcOrd="0" destOrd="0" presId="urn:microsoft.com/office/officeart/2005/8/layout/venn2"/>
    <dgm:cxn modelId="{14EA54F2-3D3C-456B-9446-32E4F94399A7}" srcId="{C191F5FD-4E1A-4ADB-B98C-026D8F00B352}" destId="{C95ECCB8-9AAA-4CE6-85A7-3FDDDC3A41B8}" srcOrd="3" destOrd="0" parTransId="{80CDC7E8-4A7C-453B-8BAF-3D0578EB2CCF}" sibTransId="{EC424DC7-13D4-4FEF-BA1D-B921766F019F}"/>
    <dgm:cxn modelId="{D5E574B3-7263-4A61-B347-187A12FB908D}" srcId="{C191F5FD-4E1A-4ADB-B98C-026D8F00B352}" destId="{67C98F2F-F61B-4B1E-9E58-5068639D9827}" srcOrd="0" destOrd="0" parTransId="{A136F582-58E0-4782-A026-F695E54CD681}" sibTransId="{F95C49D4-1528-4BF7-88D4-302279C64D55}"/>
    <dgm:cxn modelId="{4F03ED29-9C5A-4C55-B568-53436E788F79}" type="presOf" srcId="{C95ECCB8-9AAA-4CE6-85A7-3FDDDC3A41B8}" destId="{7ECF5816-07E0-436A-BA9E-A4744DAEFD83}" srcOrd="1" destOrd="0" presId="urn:microsoft.com/office/officeart/2005/8/layout/venn2"/>
    <dgm:cxn modelId="{A80D29D1-4FC7-46D9-BEF5-E9A6845E4ADD}" type="presOf" srcId="{C95ECCB8-9AAA-4CE6-85A7-3FDDDC3A41B8}" destId="{3E0E51EC-FD52-4968-AE6E-D9FE264FB43E}" srcOrd="0" destOrd="0" presId="urn:microsoft.com/office/officeart/2005/8/layout/venn2"/>
    <dgm:cxn modelId="{02B2A870-966F-4FCC-8306-0536B57DE462}" type="presOf" srcId="{93CE5453-B5B1-41D8-8D84-BCDF49333D18}" destId="{35DB97DF-9875-4394-9A16-808D477654C3}" srcOrd="1" destOrd="0" presId="urn:microsoft.com/office/officeart/2005/8/layout/venn2"/>
    <dgm:cxn modelId="{619186FA-EC1A-46BD-A7B3-A62AD0443CED}" type="presOf" srcId="{67C98F2F-F61B-4B1E-9E58-5068639D9827}" destId="{07C3FDEA-13A2-47D1-9DFB-2475D6CEBAD0}" srcOrd="1" destOrd="0" presId="urn:microsoft.com/office/officeart/2005/8/layout/venn2"/>
    <dgm:cxn modelId="{81EFC6FC-25D8-43CF-9F4E-03B0AEC2C611}" type="presParOf" srcId="{CDCF9FEF-BE85-4BE1-91FB-D381D90E9F4E}" destId="{DFDCDD18-5C6D-4518-9C43-B9C8A9174A66}" srcOrd="0" destOrd="0" presId="urn:microsoft.com/office/officeart/2005/8/layout/venn2"/>
    <dgm:cxn modelId="{B78AA83C-DFD0-4FF3-8232-B227EA71B3BE}" type="presParOf" srcId="{DFDCDD18-5C6D-4518-9C43-B9C8A9174A66}" destId="{A438E278-D602-4C96-BE1E-61B9A6028C56}" srcOrd="0" destOrd="0" presId="urn:microsoft.com/office/officeart/2005/8/layout/venn2"/>
    <dgm:cxn modelId="{008859C4-D3BD-4B3F-B19D-8487CC4E8E80}" type="presParOf" srcId="{DFDCDD18-5C6D-4518-9C43-B9C8A9174A66}" destId="{07C3FDEA-13A2-47D1-9DFB-2475D6CEBAD0}" srcOrd="1" destOrd="0" presId="urn:microsoft.com/office/officeart/2005/8/layout/venn2"/>
    <dgm:cxn modelId="{F19555DA-EF9F-42C3-9E44-7C0E82722A18}" type="presParOf" srcId="{CDCF9FEF-BE85-4BE1-91FB-D381D90E9F4E}" destId="{3F864A4A-852B-4DCB-A984-A501DF69C155}" srcOrd="1" destOrd="0" presId="urn:microsoft.com/office/officeart/2005/8/layout/venn2"/>
    <dgm:cxn modelId="{09A60DA2-66B0-4904-8EC5-23AD95901705}" type="presParOf" srcId="{3F864A4A-852B-4DCB-A984-A501DF69C155}" destId="{1792A2BC-3F3C-4680-AAC9-303C92CCDD6A}" srcOrd="0" destOrd="0" presId="urn:microsoft.com/office/officeart/2005/8/layout/venn2"/>
    <dgm:cxn modelId="{677DF052-7026-45C0-8AEB-E1D5AF21B3A4}" type="presParOf" srcId="{3F864A4A-852B-4DCB-A984-A501DF69C155}" destId="{35DB97DF-9875-4394-9A16-808D477654C3}" srcOrd="1" destOrd="0" presId="urn:microsoft.com/office/officeart/2005/8/layout/venn2"/>
    <dgm:cxn modelId="{08CF02AD-09AF-42F8-AA8A-029712BE346C}" type="presParOf" srcId="{CDCF9FEF-BE85-4BE1-91FB-D381D90E9F4E}" destId="{A97C3E15-B0CF-4976-9EDE-28C3CB083A9B}" srcOrd="2" destOrd="0" presId="urn:microsoft.com/office/officeart/2005/8/layout/venn2"/>
    <dgm:cxn modelId="{4FA59DE8-C22B-4871-9AED-D01D15C4DBD1}" type="presParOf" srcId="{A97C3E15-B0CF-4976-9EDE-28C3CB083A9B}" destId="{7F6B30F0-EFEF-4C47-99B8-94DB23492225}" srcOrd="0" destOrd="0" presId="urn:microsoft.com/office/officeart/2005/8/layout/venn2"/>
    <dgm:cxn modelId="{13243641-C395-4F21-AC2D-BB7BCF67E9E8}" type="presParOf" srcId="{A97C3E15-B0CF-4976-9EDE-28C3CB083A9B}" destId="{89CDB817-D0C3-4D05-A6F0-3E8CD1C0228E}" srcOrd="1" destOrd="0" presId="urn:microsoft.com/office/officeart/2005/8/layout/venn2"/>
    <dgm:cxn modelId="{2156D782-EB7D-48D5-A925-05A4610A7766}" type="presParOf" srcId="{CDCF9FEF-BE85-4BE1-91FB-D381D90E9F4E}" destId="{E2A5B488-5435-432C-B6AC-9C8057F7856B}" srcOrd="3" destOrd="0" presId="urn:microsoft.com/office/officeart/2005/8/layout/venn2"/>
    <dgm:cxn modelId="{C38B97FF-6763-4C17-A7CF-1FC0EBBBEBD3}" type="presParOf" srcId="{E2A5B488-5435-432C-B6AC-9C8057F7856B}" destId="{3E0E51EC-FD52-4968-AE6E-D9FE264FB43E}" srcOrd="0" destOrd="0" presId="urn:microsoft.com/office/officeart/2005/8/layout/venn2"/>
    <dgm:cxn modelId="{057B8E4F-67BA-4C1D-A811-07383825BB59}" type="presParOf" srcId="{E2A5B488-5435-432C-B6AC-9C8057F7856B}" destId="{7ECF5816-07E0-436A-BA9E-A4744DAEFD83}" srcOrd="1" destOrd="0" presId="urn:microsoft.com/office/officeart/2005/8/layout/venn2"/>
  </dgm:cxnLst>
  <dgm:bg/>
  <dgm:whole/>
</dgm:dataModel>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3/28/2008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3/28/2008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23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25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27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31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32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33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3/28/2008 3:36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F53594-1670-4B19-A4A3-DB09E58A47D8}"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F53594-1670-4B19-A4A3-DB09E58A47D8}"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pic>
        <p:nvPicPr>
          <p:cNvPr id="12" name="Picture 11" descr="Microsoft Logo wht shadow.png"/>
          <p:cNvPicPr>
            <a:picLocks noChangeAspect="1"/>
          </p:cNvPicPr>
          <p:nvPr userDrawn="1"/>
        </p:nvPicPr>
        <p:blipFill>
          <a:blip r:embed="rId2" cstate="print"/>
          <a:stretch>
            <a:fillRect/>
          </a:stretch>
        </p:blipFill>
        <p:spPr>
          <a:xfrm>
            <a:off x="8201025" y="142875"/>
            <a:ext cx="830785" cy="154505"/>
          </a:xfrm>
          <a:prstGeom prst="rect">
            <a:avLst/>
          </a:prstGeom>
        </p:spPr>
      </p:pic>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3/28/2008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3/28/2008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7CB97365-EBCA-4027-87D5-99FC1D4DF0BB}" type="datetimeFigureOut">
              <a:rPr lang="en-US" smtClean="0"/>
              <a:pPr/>
              <a:t>3/28/2008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94F1E3-783D-494A-AE62-2EB27B0A4FF2}" type="datetimeFigureOut">
              <a:rPr lang="en-US" smtClean="0"/>
              <a:pPr/>
              <a:t>3/28/2008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B63AD-E326-44D4-A810-1CF38284AF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3/28/2008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3/28/2008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10" name="Text Box 13"/>
          <p:cNvSpPr txBox="1">
            <a:spLocks noChangeArrowheads="1"/>
          </p:cNvSpPr>
          <p:nvPr userDrawn="1"/>
        </p:nvSpPr>
        <p:spPr bwMode="auto">
          <a:xfrm>
            <a:off x="0" y="6642100"/>
            <a:ext cx="1030705" cy="184652"/>
          </a:xfrm>
          <a:prstGeom prst="rect">
            <a:avLst/>
          </a:prstGeom>
          <a:noFill/>
          <a:ln w="12700">
            <a:noFill/>
            <a:miter lim="800000"/>
            <a:headEnd/>
            <a:tailEnd/>
          </a:ln>
          <a:effectLst/>
        </p:spPr>
        <p:txBody>
          <a:bodyPr vert="horz" wrap="none" lIns="76187" tIns="38093" rIns="76187" bIns="38093" numCol="1" anchor="t" anchorCtr="0" compatLnSpc="1">
            <a:prstTxWarp prst="textNoShape">
              <a:avLst/>
            </a:prstTxWarp>
            <a:spAutoFit/>
          </a:bodyPr>
          <a:lstStyle/>
          <a:p>
            <a:pPr marL="0" algn="l" defTabSz="914363" rtl="0" eaLnBrk="1" latinLnBrk="0" hangingPunct="1">
              <a:lnSpc>
                <a:spcPct val="100000"/>
              </a:lnSpc>
              <a:spcBef>
                <a:spcPct val="0"/>
              </a:spcBef>
            </a:pPr>
            <a:r>
              <a:rPr lang="en-US" sz="700" kern="1200" dirty="0">
                <a:solidFill>
                  <a:schemeClr val="bg2"/>
                </a:solidFill>
                <a:effectLst/>
                <a:latin typeface="+mn-lt"/>
                <a:ea typeface="+mn-ea"/>
                <a:cs typeface="+mn-cs"/>
              </a:rPr>
              <a:t>Microsoft Confidential</a:t>
            </a: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3/28/2008</a:t>
            </a:fld>
            <a:endParaRPr lang="en-US"/>
          </a:p>
        </p:txBody>
      </p:sp>
      <p:sp>
        <p:nvSpPr>
          <p:cNvPr id="8" name="Slide Number Placeholder 7"/>
          <p:cNvSpPr>
            <a:spLocks noGrp="1"/>
          </p:cNvSpPr>
          <p:nvPr>
            <p:ph type="sldNum" sz="quarter" idx="11"/>
          </p:nvPr>
        </p:nvSpPr>
        <p:spPr/>
        <p:txBody>
          <a:bodyPr/>
          <a:lstStyle/>
          <a:p>
            <a:fld id="{69E29E33-B620-47F9-BB04-8846C2A5AFCC}" type="slidenum">
              <a:rPr kumimoji="0" lang="en-US" smtClean="0"/>
              <a:pPr/>
              <a:t>‹#›</a:t>
            </a:fld>
            <a:endParaRPr kumimoji="0" lang="en-US"/>
          </a:p>
        </p:txBody>
      </p:sp>
      <p:sp>
        <p:nvSpPr>
          <p:cNvPr id="9" name="Footer Placeholder 8"/>
          <p:cNvSpPr>
            <a:spLocks noGrp="1"/>
          </p:cNvSpPr>
          <p:nvPr>
            <p:ph type="ftr" sz="quarter" idx="12"/>
          </p:nvPr>
        </p:nvSpPr>
        <p:spPr/>
        <p:txBody>
          <a:bodyPr/>
          <a:lstStyle/>
          <a:p>
            <a:endParaRPr kumimoji="0" lang="en-US"/>
          </a:p>
        </p:txBody>
      </p:sp>
      <p:sp>
        <p:nvSpPr>
          <p:cNvPr id="6" name="Text Box 13"/>
          <p:cNvSpPr txBox="1">
            <a:spLocks noChangeArrowheads="1"/>
          </p:cNvSpPr>
          <p:nvPr userDrawn="1"/>
        </p:nvSpPr>
        <p:spPr bwMode="auto">
          <a:xfrm>
            <a:off x="0" y="6642100"/>
            <a:ext cx="1030705" cy="184652"/>
          </a:xfrm>
          <a:prstGeom prst="rect">
            <a:avLst/>
          </a:prstGeom>
          <a:noFill/>
          <a:ln w="12700">
            <a:noFill/>
            <a:miter lim="800000"/>
            <a:headEnd/>
            <a:tailEnd/>
          </a:ln>
          <a:effectLst/>
        </p:spPr>
        <p:txBody>
          <a:bodyPr vert="horz" wrap="none" lIns="76187" tIns="38093" rIns="76187" bIns="38093" numCol="1" anchor="t" anchorCtr="0" compatLnSpc="1">
            <a:prstTxWarp prst="textNoShape">
              <a:avLst/>
            </a:prstTxWarp>
            <a:spAutoFit/>
          </a:bodyPr>
          <a:lstStyle/>
          <a:p>
            <a:pPr marL="0" algn="l" defTabSz="914363" rtl="0" eaLnBrk="1" latinLnBrk="0" hangingPunct="1">
              <a:lnSpc>
                <a:spcPct val="100000"/>
              </a:lnSpc>
              <a:spcBef>
                <a:spcPct val="0"/>
              </a:spcBef>
            </a:pPr>
            <a:r>
              <a:rPr lang="en-US" sz="700" kern="1200" dirty="0">
                <a:solidFill>
                  <a:schemeClr val="bg2"/>
                </a:solidFill>
                <a:effectLst/>
                <a:latin typeface="+mn-lt"/>
                <a:ea typeface="+mn-ea"/>
                <a:cs typeface="+mn-cs"/>
              </a:rPr>
              <a:t>Microsoft Confidential</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3/28/2008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5" name="Text Box 13"/>
          <p:cNvSpPr txBox="1">
            <a:spLocks noChangeArrowheads="1"/>
          </p:cNvSpPr>
          <p:nvPr userDrawn="1"/>
        </p:nvSpPr>
        <p:spPr bwMode="auto">
          <a:xfrm>
            <a:off x="0" y="6642100"/>
            <a:ext cx="1030705" cy="184652"/>
          </a:xfrm>
          <a:prstGeom prst="rect">
            <a:avLst/>
          </a:prstGeom>
          <a:noFill/>
          <a:ln w="12700">
            <a:noFill/>
            <a:miter lim="800000"/>
            <a:headEnd/>
            <a:tailEnd/>
          </a:ln>
          <a:effectLst/>
        </p:spPr>
        <p:txBody>
          <a:bodyPr vert="horz" wrap="none" lIns="76187" tIns="38093" rIns="76187" bIns="38093" numCol="1" anchor="t" anchorCtr="0" compatLnSpc="1">
            <a:prstTxWarp prst="textNoShape">
              <a:avLst/>
            </a:prstTxWarp>
            <a:spAutoFit/>
          </a:bodyPr>
          <a:lstStyle/>
          <a:p>
            <a:pPr marL="0" algn="l" defTabSz="914363" rtl="0" eaLnBrk="1" latinLnBrk="0" hangingPunct="1">
              <a:lnSpc>
                <a:spcPct val="100000"/>
              </a:lnSpc>
              <a:spcBef>
                <a:spcPct val="0"/>
              </a:spcBef>
            </a:pPr>
            <a:r>
              <a:rPr lang="en-US" sz="700" kern="1200" dirty="0">
                <a:solidFill>
                  <a:schemeClr val="bg2"/>
                </a:solidFill>
                <a:effectLst/>
                <a:latin typeface="+mn-lt"/>
                <a:ea typeface="+mn-ea"/>
                <a:cs typeface="+mn-cs"/>
              </a:rPr>
              <a:t>Microsoft Confidential</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3/28/2008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69E29E33-B620-47F9-BB04-8846C2A5AFCC}"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CB97365-EBCA-4027-87D5-99FC1D4DF0BB}" type="datetimeFigureOut">
              <a:rPr lang="en-US" smtClean="0"/>
              <a:pPr/>
              <a:t>3/28/2008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637BB6B-EE1B-48FB-8575-0D55C373DE88}" type="datetimeFigureOut">
              <a:rPr lang="en-US" smtClean="0"/>
              <a:pPr/>
              <a:t>3/28/2008</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ransition>
    <p:fade/>
  </p:transition>
  <p:timing>
    <p:tnLst>
      <p:par>
        <p:cTn id="1" dur="indefinite" restart="never" nodeType="tmRoot"/>
      </p:par>
    </p:tnLst>
  </p:timing>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icrosoft.com/security/portal/Entry.aspx?ThreatId=-214737202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pport.microsoft.com/lifecycle/?p1=2488" TargetMode="External"/><Relationship Id="rId2" Type="http://schemas.openxmlformats.org/officeDocument/2006/relationships/hyperlink" Target="http://www.microsoft.com/technet/security/advisory/947563.mspx" TargetMode="External"/><Relationship Id="rId1" Type="http://schemas.openxmlformats.org/officeDocument/2006/relationships/slideLayout" Target="../slideLayouts/slideLayout2.xml"/><Relationship Id="rId4" Type="http://schemas.openxmlformats.org/officeDocument/2006/relationships/hyperlink" Target="http://support.microsoft.com/lifecycle/?p1=8753"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icrosoft.com/technet/security/Bulletin/MS08-014.m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msdn2.microsoft.com/en-us/library/ms972827.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hensing@microsoft.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rhensing@microsoft.com" TargetMode="External"/><Relationship Id="rId2" Type="http://schemas.openxmlformats.org/officeDocument/2006/relationships/hyperlink" Target="mailto:secure@microsoft.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upport.microsoft.com/kb/93586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msdn2.microsoft.com/en-us/library/aa338205.asp" TargetMode="External"/><Relationship Id="rId5" Type="http://schemas.openxmlformats.org/officeDocument/2006/relationships/hyperlink" Target="http://aafassociation.org/html/specs/aafcontainerspec-v1.0.1.pdf" TargetMode="External"/><Relationship Id="rId4" Type="http://schemas.openxmlformats.org/officeDocument/2006/relationships/hyperlink" Target="http://technet2.microsoft.com/Office/en-us/library/fe3f431c-8d7a-45c8-954f-1268f3b533161033.msp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nsa.gov/snac/" TargetMode="External"/><Relationship Id="rId7" Type="http://schemas.openxmlformats.org/officeDocument/2006/relationships/hyperlink" Target="http://blogs.msdn.com/david_leblanc/default.asp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msdn2.microsoft.com/en-us/library/ms995349.aspx" TargetMode="External"/><Relationship Id="rId5" Type="http://schemas.openxmlformats.org/officeDocument/2006/relationships/hyperlink" Target="http://www.microsoft.com/security/portal/SIR.aspx" TargetMode="External"/><Relationship Id="rId4" Type="http://schemas.openxmlformats.org/officeDocument/2006/relationships/hyperlink" Target="http://www.microsoft.com/athome/security/email/spear_phishing.msp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blogs.msdn.com/david_leblanc/archive/2007/07/27/practical-windows-sandboxing-part-1.aspx" TargetMode="External"/><Relationship Id="rId2" Type="http://schemas.openxmlformats.org/officeDocument/2006/relationships/hyperlink" Target="http://msdn2.microsoft.com/en-us/library/aa379316(VS.85).aspx" TargetMode="External"/><Relationship Id="rId1" Type="http://schemas.openxmlformats.org/officeDocument/2006/relationships/slideLayout" Target="../slideLayouts/slideLayout2.xml"/><Relationship Id="rId5" Type="http://schemas.openxmlformats.org/officeDocument/2006/relationships/hyperlink" Target="http://blogs.msdn.com/david_leblanc/archive/2007/07/31/practical-windows-sandboxing-part-3.aspx" TargetMode="External"/><Relationship Id="rId4" Type="http://schemas.openxmlformats.org/officeDocument/2006/relationships/hyperlink" Target="http://blogs.msdn.com/david_leblanc/archive/2007/07/30/practical-windows-sandboxing-part-2.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upport.microsoft.com/lifecycle/?p1=248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pPr algn="r"/>
            <a:r>
              <a:rPr lang="en-US" sz="5400" dirty="0" smtClean="0"/>
              <a:t>Strange (0-)Days</a:t>
            </a:r>
            <a:endParaRPr lang="en-US" sz="5400" dirty="0"/>
          </a:p>
        </p:txBody>
      </p:sp>
      <p:sp>
        <p:nvSpPr>
          <p:cNvPr id="9" name="Text Placeholder 8"/>
          <p:cNvSpPr>
            <a:spLocks noGrp="1"/>
          </p:cNvSpPr>
          <p:nvPr>
            <p:ph type="subTitle" idx="1"/>
          </p:nvPr>
        </p:nvSpPr>
        <p:spPr/>
        <p:txBody>
          <a:bodyPr/>
          <a:lstStyle/>
          <a:p>
            <a:pPr algn="r"/>
            <a:r>
              <a:rPr lang="en-US" dirty="0" smtClean="0"/>
              <a:t>Robert Hensing</a:t>
            </a:r>
          </a:p>
          <a:p>
            <a:pPr algn="r"/>
            <a:r>
              <a:rPr lang="en-US" dirty="0" smtClean="0"/>
              <a:t>Software Security Engineer (SWI)</a:t>
            </a:r>
          </a:p>
          <a:p>
            <a:pPr algn="r"/>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it went down . . . </a:t>
            </a:r>
            <a:endParaRPr lang="en-US" dirty="0"/>
          </a:p>
        </p:txBody>
      </p:sp>
      <p:sp>
        <p:nvSpPr>
          <p:cNvPr id="5" name="Content Placeholder 4"/>
          <p:cNvSpPr>
            <a:spLocks noGrp="1"/>
          </p:cNvSpPr>
          <p:nvPr>
            <p:ph idx="1"/>
          </p:nvPr>
        </p:nvSpPr>
        <p:spPr>
          <a:xfrm>
            <a:off x="457200" y="1447800"/>
            <a:ext cx="7467600" cy="4678363"/>
          </a:xfrm>
        </p:spPr>
        <p:txBody>
          <a:bodyPr>
            <a:noAutofit/>
          </a:bodyPr>
          <a:lstStyle/>
          <a:p>
            <a:r>
              <a:rPr lang="en-US" sz="2800" dirty="0" smtClean="0"/>
              <a:t>Victim(s) received a targeted e-mail with a malformed Excel document attached</a:t>
            </a:r>
          </a:p>
          <a:p>
            <a:r>
              <a:rPr lang="en-US" sz="2800" dirty="0" smtClean="0"/>
              <a:t>When opened the Excel document exploits a vulnerability to cause Excel to run some embedded </a:t>
            </a:r>
            <a:r>
              <a:rPr lang="en-US" sz="2800" dirty="0" err="1" smtClean="0"/>
              <a:t>shellcode</a:t>
            </a:r>
            <a:endParaRPr lang="en-US" sz="2800" dirty="0" smtClean="0"/>
          </a:p>
          <a:p>
            <a:r>
              <a:rPr lang="en-US" sz="2800" dirty="0" err="1" smtClean="0"/>
              <a:t>Shellcode</a:t>
            </a:r>
            <a:r>
              <a:rPr lang="en-US" sz="2800" dirty="0" smtClean="0"/>
              <a:t> extracts an embedded </a:t>
            </a:r>
            <a:r>
              <a:rPr lang="en-US" sz="2800" dirty="0" err="1" smtClean="0"/>
              <a:t>XOR’d</a:t>
            </a:r>
            <a:r>
              <a:rPr lang="en-US" sz="2800" dirty="0" smtClean="0"/>
              <a:t> well formed XLS file and EXE</a:t>
            </a:r>
          </a:p>
          <a:p>
            <a:pPr lvl="1"/>
            <a:r>
              <a:rPr lang="en-US" sz="2400" dirty="0" smtClean="0"/>
              <a:t>Opens well-formed XLS in Excel</a:t>
            </a:r>
          </a:p>
          <a:p>
            <a:pPr lvl="1"/>
            <a:r>
              <a:rPr lang="en-US" sz="2400" dirty="0" smtClean="0"/>
              <a:t>Executes the extracted EXE which then installs </a:t>
            </a:r>
            <a:r>
              <a:rPr lang="en-US" sz="2400" dirty="0" smtClean="0">
                <a:hlinkClick r:id="rId3"/>
              </a:rPr>
              <a:t>a backdoor as a service </a:t>
            </a:r>
            <a:r>
              <a:rPr lang="en-US" sz="2400" dirty="0" smtClean="0"/>
              <a:t>(no stealth!?)</a:t>
            </a:r>
          </a:p>
          <a:p>
            <a:pPr>
              <a:buNone/>
            </a:pPr>
            <a:endParaRPr lang="en-US"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10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Payload . . . </a:t>
            </a:r>
            <a:endParaRPr lang="en-US" dirty="0"/>
          </a:p>
        </p:txBody>
      </p:sp>
      <p:pic>
        <p:nvPicPr>
          <p:cNvPr id="2050" name="Picture 2"/>
          <p:cNvPicPr>
            <a:picLocks noChangeAspect="1" noChangeArrowheads="1"/>
          </p:cNvPicPr>
          <p:nvPr/>
        </p:nvPicPr>
        <p:blipFill>
          <a:blip r:embed="rId2"/>
          <a:srcRect/>
          <a:stretch>
            <a:fillRect/>
          </a:stretch>
        </p:blipFill>
        <p:spPr bwMode="auto">
          <a:xfrm>
            <a:off x="533400" y="0"/>
            <a:ext cx="8197874" cy="6781800"/>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response . . . </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Advisory </a:t>
            </a:r>
            <a:r>
              <a:rPr lang="en-US" sz="3200" dirty="0" smtClean="0">
                <a:hlinkClick r:id="rId2"/>
              </a:rPr>
              <a:t>947563</a:t>
            </a:r>
            <a:r>
              <a:rPr lang="en-US" sz="3200" dirty="0" smtClean="0"/>
              <a:t> was released 1/15/2008 when Microsoft became aware of a 0-day vulnerability in Excel being used in limited targeted attacks.</a:t>
            </a:r>
          </a:p>
          <a:p>
            <a:r>
              <a:rPr lang="en-US" sz="3200" dirty="0" smtClean="0"/>
              <a:t>Some (slightly) good news this time!</a:t>
            </a:r>
            <a:endParaRPr lang="en-US" dirty="0" smtClean="0"/>
          </a:p>
          <a:p>
            <a:pPr lvl="1"/>
            <a:r>
              <a:rPr lang="en-US" dirty="0" smtClean="0"/>
              <a:t>Office 2003 SP3</a:t>
            </a:r>
          </a:p>
          <a:p>
            <a:pPr lvl="2"/>
            <a:r>
              <a:rPr lang="en-US" dirty="0" smtClean="0">
                <a:hlinkClick r:id="rId3"/>
              </a:rPr>
              <a:t>RTM 9/18/2007</a:t>
            </a:r>
            <a:r>
              <a:rPr lang="en-US" dirty="0" smtClean="0"/>
              <a:t> – Not Affected</a:t>
            </a:r>
          </a:p>
          <a:p>
            <a:pPr lvl="1"/>
            <a:r>
              <a:rPr lang="en-US" dirty="0" smtClean="0"/>
              <a:t>Office 2007 SP0 &amp; SP1</a:t>
            </a:r>
          </a:p>
          <a:p>
            <a:pPr lvl="2"/>
            <a:r>
              <a:rPr lang="en-US" dirty="0" smtClean="0">
                <a:hlinkClick r:id="rId4"/>
              </a:rPr>
              <a:t>RTM 1/27/2007</a:t>
            </a:r>
            <a:r>
              <a:rPr lang="en-US" dirty="0" smtClean="0"/>
              <a:t> - Not affected</a:t>
            </a:r>
          </a:p>
          <a:p>
            <a:pPr lvl="1"/>
            <a:r>
              <a:rPr lang="en-US" dirty="0" smtClean="0"/>
              <a:t>MOICE</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Security Bulletin</a:t>
            </a:r>
            <a:endParaRPr lang="en-US" dirty="0"/>
          </a:p>
        </p:txBody>
      </p:sp>
      <p:sp>
        <p:nvSpPr>
          <p:cNvPr id="3" name="Content Placeholder 2"/>
          <p:cNvSpPr>
            <a:spLocks noGrp="1"/>
          </p:cNvSpPr>
          <p:nvPr>
            <p:ph idx="1"/>
          </p:nvPr>
        </p:nvSpPr>
        <p:spPr>
          <a:xfrm>
            <a:off x="457200" y="1600200"/>
            <a:ext cx="8001000" cy="5105400"/>
          </a:xfrm>
        </p:spPr>
        <p:txBody>
          <a:bodyPr>
            <a:normAutofit/>
          </a:bodyPr>
          <a:lstStyle/>
          <a:p>
            <a:r>
              <a:rPr lang="en-US" dirty="0" smtClean="0">
                <a:hlinkClick r:id="rId3"/>
              </a:rPr>
              <a:t>MS08-014</a:t>
            </a:r>
            <a:r>
              <a:rPr lang="en-US" dirty="0" smtClean="0"/>
              <a:t> – March 2008</a:t>
            </a:r>
          </a:p>
          <a:p>
            <a:pPr lvl="1"/>
            <a:r>
              <a:rPr lang="en-US" dirty="0" smtClean="0"/>
              <a:t>Addressed 7 vulnerabilities</a:t>
            </a:r>
          </a:p>
          <a:p>
            <a:pPr lvl="1"/>
            <a:r>
              <a:rPr lang="en-US" dirty="0" smtClean="0"/>
              <a:t>The CVE-2008-0081 FAQ Section has some interesting information . . . </a:t>
            </a:r>
          </a:p>
          <a:p>
            <a:pPr>
              <a:buNone/>
            </a:pPr>
            <a:endParaRPr lang="en-US" dirty="0"/>
          </a:p>
        </p:txBody>
      </p:sp>
      <p:pic>
        <p:nvPicPr>
          <p:cNvPr id="1028" name="Picture 4"/>
          <p:cNvPicPr>
            <a:picLocks noChangeAspect="1" noChangeArrowheads="1"/>
          </p:cNvPicPr>
          <p:nvPr/>
        </p:nvPicPr>
        <p:blipFill>
          <a:blip r:embed="rId4"/>
          <a:srcRect/>
          <a:stretch>
            <a:fillRect/>
          </a:stretch>
        </p:blipFill>
        <p:spPr bwMode="auto">
          <a:xfrm>
            <a:off x="609600" y="3657600"/>
            <a:ext cx="7936089" cy="2819400"/>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Spear phishing for fun and profit . . . . </a:t>
            </a:r>
            <a:endParaRPr lang="en-US" dirty="0"/>
          </a:p>
        </p:txBody>
      </p:sp>
      <p:sp>
        <p:nvSpPr>
          <p:cNvPr id="3" name="Text Placeholder 2"/>
          <p:cNvSpPr>
            <a:spLocks noGrp="1"/>
          </p:cNvSpPr>
          <p:nvPr>
            <p:ph type="body" idx="1"/>
          </p:nvPr>
        </p:nvSpPr>
        <p:spPr/>
        <p:txBody>
          <a:bodyPr/>
          <a:lstStyle/>
          <a:p>
            <a:r>
              <a:rPr lang="en-US" dirty="0" smtClean="0"/>
              <a:t>Demo – Windows XPSP2 + Office 2003 SP2</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Observations on XP</a:t>
            </a:r>
            <a:endParaRPr lang="en-US" dirty="0"/>
          </a:p>
        </p:txBody>
      </p:sp>
      <p:graphicFrame>
        <p:nvGraphicFramePr>
          <p:cNvPr id="7" name="Content Placeholder 6"/>
          <p:cNvGraphicFramePr>
            <a:graphicFrameLocks noGrp="1"/>
          </p:cNvGraphicFramePr>
          <p:nvPr>
            <p:ph sz="half" idx="1"/>
          </p:nvPr>
        </p:nvGraphicFramePr>
        <p:xfrm>
          <a:off x="457200" y="1600200"/>
          <a:ext cx="365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half" idx="2"/>
          </p:nvPr>
        </p:nvGraphicFramePr>
        <p:xfrm>
          <a:off x="4267200" y="1600200"/>
          <a:ext cx="3657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about to get 0wn3d, Cancel or Allow?</a:t>
            </a:r>
            <a:endParaRPr lang="en-US" dirty="0"/>
          </a:p>
        </p:txBody>
      </p:sp>
      <p:sp>
        <p:nvSpPr>
          <p:cNvPr id="3" name="Text Placeholder 2"/>
          <p:cNvSpPr>
            <a:spLocks noGrp="1"/>
          </p:cNvSpPr>
          <p:nvPr>
            <p:ph type="body" idx="1"/>
          </p:nvPr>
        </p:nvSpPr>
        <p:spPr/>
        <p:txBody>
          <a:bodyPr/>
          <a:lstStyle/>
          <a:p>
            <a:r>
              <a:rPr lang="en-US" dirty="0" smtClean="0"/>
              <a:t>Windows Vista + Office 2003 SP2</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Observations on Vista</a:t>
            </a:r>
            <a:endParaRPr lang="en-US" dirty="0"/>
          </a:p>
        </p:txBody>
      </p:sp>
      <p:graphicFrame>
        <p:nvGraphicFramePr>
          <p:cNvPr id="7" name="Content Placeholder 6"/>
          <p:cNvGraphicFramePr>
            <a:graphicFrameLocks noGrp="1"/>
          </p:cNvGraphicFramePr>
          <p:nvPr>
            <p:ph sz="half" idx="1"/>
          </p:nvPr>
        </p:nvGraphicFramePr>
        <p:xfrm>
          <a:off x="457200" y="1600200"/>
          <a:ext cx="365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half" idx="2"/>
          </p:nvPr>
        </p:nvGraphicFramePr>
        <p:xfrm>
          <a:off x="4267200" y="1600200"/>
          <a:ext cx="3657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quot;No&quot; Symbol 4"/>
          <p:cNvSpPr/>
          <p:nvPr/>
        </p:nvSpPr>
        <p:spPr>
          <a:xfrm>
            <a:off x="5638800" y="3962400"/>
            <a:ext cx="914400" cy="8382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quot;No&quot; Symbol 5"/>
          <p:cNvSpPr/>
          <p:nvPr/>
        </p:nvSpPr>
        <p:spPr>
          <a:xfrm>
            <a:off x="5638800" y="5181600"/>
            <a:ext cx="914400" cy="8382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Reducing the Risk</a:t>
            </a:r>
            <a:r>
              <a:rPr lang="en-US" dirty="0" smtClean="0"/>
              <a:t> with Windows</a:t>
            </a:r>
            <a:endParaRPr lang="en-US" dirty="0"/>
          </a:p>
        </p:txBody>
      </p:sp>
      <p:sp>
        <p:nvSpPr>
          <p:cNvPr id="5" name="Subtitle 4"/>
          <p:cNvSpPr>
            <a:spLocks noGrp="1"/>
          </p:cNvSpPr>
          <p:nvPr>
            <p:ph type="body" idx="1"/>
          </p:nvPr>
        </p:nvSpPr>
        <p:spPr/>
        <p:txBody>
          <a:bodyPr/>
          <a:lstStyle/>
          <a:p>
            <a:r>
              <a:rPr lang="en-US" dirty="0" smtClean="0"/>
              <a:t>Mitigation Strategies</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Windows XP - Mitigations</a:t>
            </a:r>
            <a:endParaRPr lang="en-US" dirty="0"/>
          </a:p>
        </p:txBody>
      </p:sp>
      <p:sp>
        <p:nvSpPr>
          <p:cNvPr id="6" name="Content Placeholder 5"/>
          <p:cNvSpPr>
            <a:spLocks noGrp="1"/>
          </p:cNvSpPr>
          <p:nvPr>
            <p:ph idx="1"/>
          </p:nvPr>
        </p:nvSpPr>
        <p:spPr>
          <a:xfrm>
            <a:off x="457200" y="1600200"/>
            <a:ext cx="8382000" cy="4525963"/>
          </a:xfrm>
        </p:spPr>
        <p:txBody>
          <a:bodyPr>
            <a:normAutofit fontScale="92500"/>
          </a:bodyPr>
          <a:lstStyle/>
          <a:p>
            <a:r>
              <a:rPr lang="en-US" dirty="0" smtClean="0"/>
              <a:t>Standard User Accounts</a:t>
            </a:r>
          </a:p>
          <a:p>
            <a:pPr lvl="1"/>
            <a:r>
              <a:rPr lang="en-US" dirty="0" smtClean="0"/>
              <a:t>Greatly limits options for maintaining presence and achieving stealth.</a:t>
            </a:r>
          </a:p>
          <a:p>
            <a:pPr lvl="1"/>
            <a:r>
              <a:rPr lang="en-US" dirty="0" smtClean="0"/>
              <a:t>True security boundary</a:t>
            </a:r>
          </a:p>
          <a:p>
            <a:pPr lvl="1">
              <a:buNone/>
            </a:pPr>
            <a:endParaRPr lang="en-US" dirty="0" smtClean="0"/>
          </a:p>
          <a:p>
            <a:r>
              <a:rPr lang="en-US" dirty="0" smtClean="0"/>
              <a:t>Use Software Restriction Policies to drop the rights of high-risk applications</a:t>
            </a:r>
          </a:p>
          <a:p>
            <a:pPr lvl="1"/>
            <a:r>
              <a:rPr lang="en-US" dirty="0" smtClean="0"/>
              <a:t>DropMyRights.exe</a:t>
            </a:r>
          </a:p>
          <a:p>
            <a:pPr lvl="2"/>
            <a:r>
              <a:rPr lang="en-US" dirty="0" smtClean="0">
                <a:hlinkClick r:id="rId3"/>
              </a:rPr>
              <a:t>http://msdn2.microsoft.com/en-us/library/ms972827.aspx</a:t>
            </a:r>
            <a:r>
              <a:rPr lang="en-US" dirty="0" smtClean="0"/>
              <a:t> </a:t>
            </a:r>
          </a:p>
          <a:p>
            <a:pPr lvl="1"/>
            <a:r>
              <a:rPr lang="en-US" dirty="0" smtClean="0"/>
              <a:t>Mentioned only for completeness – don’t do this.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WHOAMI</a:t>
            </a:r>
            <a:endParaRPr lang="en-US" dirty="0"/>
          </a:p>
        </p:txBody>
      </p:sp>
      <p:sp>
        <p:nvSpPr>
          <p:cNvPr id="3" name="Content Placeholder 2"/>
          <p:cNvSpPr>
            <a:spLocks noGrp="1"/>
          </p:cNvSpPr>
          <p:nvPr>
            <p:ph idx="1"/>
          </p:nvPr>
        </p:nvSpPr>
        <p:spPr/>
        <p:txBody>
          <a:bodyPr>
            <a:normAutofit/>
          </a:bodyPr>
          <a:lstStyle/>
          <a:p>
            <a:r>
              <a:rPr lang="en-US" dirty="0" smtClean="0"/>
              <a:t>Robert Hensing (</a:t>
            </a:r>
            <a:r>
              <a:rPr lang="en-US" dirty="0" smtClean="0">
                <a:hlinkClick r:id="rId2"/>
              </a:rPr>
              <a:t>rhensing@microsoft.com</a:t>
            </a:r>
            <a:r>
              <a:rPr lang="en-US" dirty="0" smtClean="0"/>
              <a:t>) </a:t>
            </a:r>
          </a:p>
          <a:p>
            <a:r>
              <a:rPr lang="en-US" dirty="0" smtClean="0"/>
              <a:t>10 year Microsoft veteran</a:t>
            </a:r>
          </a:p>
          <a:p>
            <a:r>
              <a:rPr lang="en-US" dirty="0" smtClean="0"/>
              <a:t>SWI team member</a:t>
            </a:r>
          </a:p>
          <a:p>
            <a:r>
              <a:rPr lang="en-US" dirty="0" smtClean="0"/>
              <a:t>Prolific, insanely biased blogger</a:t>
            </a:r>
          </a:p>
          <a:p>
            <a:r>
              <a:rPr lang="en-US" dirty="0" smtClean="0"/>
              <a:t>Author of the Stealth </a:t>
            </a:r>
            <a:r>
              <a:rPr lang="en-US" smtClean="0"/>
              <a:t>chapter in latest </a:t>
            </a:r>
            <a:r>
              <a:rPr lang="en-US" dirty="0" smtClean="0"/>
              <a:t>Hacking Windows Exposed</a:t>
            </a:r>
          </a:p>
          <a:p>
            <a:r>
              <a:rPr lang="en-US" dirty="0" smtClean="0"/>
              <a:t>Vista x64 user</a:t>
            </a:r>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Windows Vista - Mitigations</a:t>
            </a:r>
            <a:endParaRPr lang="en-US" dirty="0"/>
          </a:p>
        </p:txBody>
      </p:sp>
      <p:sp>
        <p:nvSpPr>
          <p:cNvPr id="3" name="Content Placeholder 2"/>
          <p:cNvSpPr>
            <a:spLocks noGrp="1"/>
          </p:cNvSpPr>
          <p:nvPr>
            <p:ph idx="1"/>
          </p:nvPr>
        </p:nvSpPr>
        <p:spPr>
          <a:xfrm>
            <a:off x="381000" y="1412875"/>
            <a:ext cx="8382000" cy="3496342"/>
          </a:xfrm>
        </p:spPr>
        <p:txBody>
          <a:bodyPr>
            <a:normAutofit fontScale="92500" lnSpcReduction="10000"/>
          </a:bodyPr>
          <a:lstStyle/>
          <a:p>
            <a:r>
              <a:rPr lang="en-US" sz="3600" dirty="0" smtClean="0"/>
              <a:t>Use Vista with UAC and leave it on!</a:t>
            </a:r>
          </a:p>
          <a:p>
            <a:pPr lvl="1"/>
            <a:r>
              <a:rPr lang="en-US" sz="3200" dirty="0" smtClean="0"/>
              <a:t>Default UAC is like the ‘Breakfast Blend’</a:t>
            </a:r>
          </a:p>
          <a:p>
            <a:pPr lvl="2"/>
            <a:r>
              <a:rPr lang="en-US" sz="2800" dirty="0" smtClean="0"/>
              <a:t>Good compromise between security and usability</a:t>
            </a:r>
          </a:p>
          <a:p>
            <a:r>
              <a:rPr lang="en-US" sz="3600" dirty="0" smtClean="0"/>
              <a:t>Consider switching to a Dark Roast</a:t>
            </a:r>
          </a:p>
          <a:p>
            <a:pPr lvl="1"/>
            <a:r>
              <a:rPr lang="en-US" sz="3200" dirty="0" smtClean="0"/>
              <a:t>Stronger blend for users with a taste for security </a:t>
            </a:r>
            <a:endParaRPr lang="en-US" sz="3200" dirty="0"/>
          </a:p>
        </p:txBody>
      </p:sp>
      <p:pic>
        <p:nvPicPr>
          <p:cNvPr id="1028" name="Picture 4"/>
          <p:cNvPicPr>
            <a:picLocks noChangeAspect="1" noChangeArrowheads="1"/>
          </p:cNvPicPr>
          <p:nvPr/>
        </p:nvPicPr>
        <p:blipFill>
          <a:blip r:embed="rId3"/>
          <a:srcRect/>
          <a:stretch>
            <a:fillRect/>
          </a:stretch>
        </p:blipFill>
        <p:spPr bwMode="auto">
          <a:xfrm>
            <a:off x="4343400" y="1371600"/>
            <a:ext cx="4343400" cy="5124450"/>
          </a:xfrm>
          <a:prstGeom prst="rect">
            <a:avLst/>
          </a:prstGeom>
          <a:ln>
            <a:noFill/>
          </a:ln>
          <a:effectLst>
            <a:softEdge rad="112500"/>
          </a:effectLst>
        </p:spPr>
      </p:pic>
      <p:pic>
        <p:nvPicPr>
          <p:cNvPr id="2050" name="Picture 2"/>
          <p:cNvPicPr>
            <a:picLocks noChangeAspect="1" noChangeArrowheads="1"/>
          </p:cNvPicPr>
          <p:nvPr/>
        </p:nvPicPr>
        <p:blipFill>
          <a:blip r:embed="rId4"/>
          <a:srcRect/>
          <a:stretch>
            <a:fillRect/>
          </a:stretch>
        </p:blipFill>
        <p:spPr bwMode="auto">
          <a:xfrm>
            <a:off x="76200" y="2971800"/>
            <a:ext cx="8991600" cy="2383316"/>
          </a:xfrm>
          <a:prstGeom prst="rect">
            <a:avLst/>
          </a:prstGeom>
          <a:ln>
            <a:noFill/>
          </a:ln>
          <a:effectLst>
            <a:outerShdw blurRad="190500" algn="tl" rotWithShape="0">
              <a:srgbClr val="000000">
                <a:alpha val="70000"/>
              </a:srgb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Reducing the Risk</a:t>
            </a:r>
            <a:r>
              <a:rPr lang="en-US" dirty="0" smtClean="0"/>
              <a:t> with Microsoft Office</a:t>
            </a:r>
            <a:endParaRPr lang="en-US" dirty="0"/>
          </a:p>
        </p:txBody>
      </p:sp>
      <p:sp>
        <p:nvSpPr>
          <p:cNvPr id="5" name="Subtitle 4"/>
          <p:cNvSpPr>
            <a:spLocks noGrp="1"/>
          </p:cNvSpPr>
          <p:nvPr>
            <p:ph type="body" idx="1"/>
          </p:nvPr>
        </p:nvSpPr>
        <p:spPr/>
        <p:txBody>
          <a:bodyPr/>
          <a:lstStyle/>
          <a:p>
            <a:r>
              <a:rPr lang="en-US" dirty="0" smtClean="0"/>
              <a:t>Mitigation Strategies</a:t>
            </a:r>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Binary Office File Format vs. Open XML format</a:t>
            </a:r>
            <a:endParaRPr lang="en-US" dirty="0"/>
          </a:p>
        </p:txBody>
      </p:sp>
      <p:sp>
        <p:nvSpPr>
          <p:cNvPr id="7" name="Text Placeholder 6"/>
          <p:cNvSpPr>
            <a:spLocks noGrp="1"/>
          </p:cNvSpPr>
          <p:nvPr>
            <p:ph type="body" idx="1"/>
          </p:nvPr>
        </p:nvSpPr>
        <p:spPr/>
        <p:txBody>
          <a:bodyPr/>
          <a:lstStyle/>
          <a:p>
            <a:r>
              <a:rPr lang="en-US" dirty="0" smtClean="0"/>
              <a:t>A tale of two formats</a:t>
            </a:r>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7467600" cy="1143000"/>
          </a:xfrm>
        </p:spPr>
        <p:txBody>
          <a:bodyPr>
            <a:normAutofit fontScale="90000"/>
          </a:bodyPr>
          <a:lstStyle/>
          <a:p>
            <a:r>
              <a:rPr lang="en-US" dirty="0" smtClean="0"/>
              <a:t>Office 2003 (and lower) Binary Format</a:t>
            </a:r>
            <a:endParaRPr lang="en-US" dirty="0"/>
          </a:p>
        </p:txBody>
      </p:sp>
      <p:sp>
        <p:nvSpPr>
          <p:cNvPr id="5" name="Content Placeholder 4"/>
          <p:cNvSpPr>
            <a:spLocks noGrp="1"/>
          </p:cNvSpPr>
          <p:nvPr>
            <p:ph idx="1"/>
          </p:nvPr>
        </p:nvSpPr>
        <p:spPr>
          <a:xfrm>
            <a:off x="381000" y="1675338"/>
            <a:ext cx="8382000" cy="2210862"/>
          </a:xfrm>
        </p:spPr>
        <p:txBody>
          <a:bodyPr>
            <a:noAutofit/>
          </a:bodyPr>
          <a:lstStyle/>
          <a:p>
            <a:r>
              <a:rPr lang="en-US" sz="2800" dirty="0" smtClean="0"/>
              <a:t>OLE Structured Storage outer format</a:t>
            </a:r>
          </a:p>
          <a:p>
            <a:r>
              <a:rPr lang="en-US" sz="2800" dirty="0" smtClean="0"/>
              <a:t>File system within a file!</a:t>
            </a:r>
          </a:p>
          <a:p>
            <a:r>
              <a:rPr lang="en-US" sz="2800" dirty="0" smtClean="0"/>
              <a:t>Complex file format</a:t>
            </a:r>
            <a:br>
              <a:rPr lang="en-US" sz="2800" dirty="0" smtClean="0"/>
            </a:br>
            <a:r>
              <a:rPr lang="en-US" sz="2800" dirty="0" smtClean="0"/>
              <a:t>complete with</a:t>
            </a:r>
          </a:p>
          <a:p>
            <a:pPr lvl="1"/>
            <a:r>
              <a:rPr lang="en-US" sz="2000" dirty="0" smtClean="0"/>
              <a:t>FAT Table</a:t>
            </a:r>
          </a:p>
          <a:p>
            <a:pPr lvl="1"/>
            <a:r>
              <a:rPr lang="en-US" sz="2000" dirty="0" smtClean="0"/>
              <a:t>Sectors</a:t>
            </a:r>
          </a:p>
          <a:p>
            <a:pPr lvl="1"/>
            <a:r>
              <a:rPr lang="en-US" sz="2000" dirty="0" smtClean="0"/>
              <a:t>Streams (like files)</a:t>
            </a:r>
          </a:p>
          <a:p>
            <a:r>
              <a:rPr lang="en-US" sz="2800" dirty="0" smtClean="0"/>
              <a:t>Another application </a:t>
            </a:r>
            <a:br>
              <a:rPr lang="en-US" sz="2800" dirty="0" smtClean="0"/>
            </a:br>
            <a:r>
              <a:rPr lang="en-US" sz="2800" dirty="0" smtClean="0"/>
              <a:t>specific inner format </a:t>
            </a:r>
            <a:br>
              <a:rPr lang="en-US" sz="2800" dirty="0" smtClean="0"/>
            </a:br>
            <a:r>
              <a:rPr lang="en-US" sz="2800" dirty="0" smtClean="0"/>
              <a:t>within a stream!</a:t>
            </a:r>
          </a:p>
        </p:txBody>
      </p:sp>
      <p:sp>
        <p:nvSpPr>
          <p:cNvPr id="7" name="Rectangle 6"/>
          <p:cNvSpPr/>
          <p:nvPr/>
        </p:nvSpPr>
        <p:spPr>
          <a:xfrm>
            <a:off x="5029200" y="2286000"/>
            <a:ext cx="34290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181600" y="2362200"/>
            <a:ext cx="3124200" cy="1066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nvGraphicFramePr>
        <p:xfrm>
          <a:off x="6400800" y="2438400"/>
          <a:ext cx="1828800" cy="914400"/>
        </p:xfrm>
        <a:graphic>
          <a:graphicData uri="http://schemas.openxmlformats.org/drawingml/2006/table">
            <a:tbl>
              <a:tblPr firstRow="1" bandRow="1">
                <a:tableStyleId>{2D5ABB26-0587-4C30-8999-92F81FD0307C}</a:tableStyleId>
              </a:tblPr>
              <a:tblGrid>
                <a:gridCol w="914400"/>
                <a:gridCol w="914400"/>
              </a:tblGrid>
              <a:tr h="457200">
                <a:tc>
                  <a:txBody>
                    <a:bodyPr/>
                    <a:lstStyle/>
                    <a:p>
                      <a:r>
                        <a:rPr lang="en-US" sz="1600" dirty="0" smtClean="0">
                          <a:solidFill>
                            <a:schemeClr val="bg2"/>
                          </a:solidFill>
                        </a:rPr>
                        <a:t>STRM1</a:t>
                      </a:r>
                      <a:endParaRPr lang="en-US" sz="1600" dirty="0">
                        <a:solidFill>
                          <a:schemeClr val="bg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600" dirty="0" smtClean="0">
                          <a:solidFill>
                            <a:schemeClr val="bg2"/>
                          </a:solidFill>
                        </a:rPr>
                        <a:t>STRM2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7200">
                <a:tc>
                  <a:txBody>
                    <a:bodyPr/>
                    <a:lstStyle/>
                    <a:p>
                      <a:r>
                        <a:rPr lang="en-US" sz="1600" dirty="0" smtClean="0">
                          <a:solidFill>
                            <a:schemeClr val="bg2"/>
                          </a:solidFill>
                        </a:rPr>
                        <a:t>STRM3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srgbClr val="3B3B3B"/>
                          </a:solidFill>
                          <a:effectLst/>
                          <a:uLnTx/>
                          <a:uFillTx/>
                          <a:latin typeface="+mn-lt"/>
                          <a:ea typeface="+mn-ea"/>
                          <a:cs typeface="+mn-cs"/>
                        </a:rPr>
                        <a:t>STRM4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graphicFrame>
        <p:nvGraphicFramePr>
          <p:cNvPr id="9" name="Table 8"/>
          <p:cNvGraphicFramePr>
            <a:graphicFrameLocks noGrp="1"/>
          </p:cNvGraphicFramePr>
          <p:nvPr/>
        </p:nvGraphicFramePr>
        <p:xfrm>
          <a:off x="5257800" y="3505200"/>
          <a:ext cx="2971800" cy="3124200"/>
        </p:xfrm>
        <a:graphic>
          <a:graphicData uri="http://schemas.openxmlformats.org/drawingml/2006/table">
            <a:tbl>
              <a:tblPr firstRow="1" bandRow="1">
                <a:tableStyleId>{2D5ABB26-0587-4C30-8999-92F81FD0307C}</a:tableStyleId>
              </a:tblPr>
              <a:tblGrid>
                <a:gridCol w="297180"/>
                <a:gridCol w="297180"/>
                <a:gridCol w="297180"/>
                <a:gridCol w="297180"/>
                <a:gridCol w="297180"/>
                <a:gridCol w="297180"/>
                <a:gridCol w="297180"/>
                <a:gridCol w="297180"/>
                <a:gridCol w="297180"/>
                <a:gridCol w="297180"/>
              </a:tblGrid>
              <a:tr h="390525">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90525">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390525">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9052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90525">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9052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90525">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39052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
        <p:nvSpPr>
          <p:cNvPr id="11" name="TextBox 10"/>
          <p:cNvSpPr txBox="1"/>
          <p:nvPr/>
        </p:nvSpPr>
        <p:spPr>
          <a:xfrm>
            <a:off x="5334000" y="2678668"/>
            <a:ext cx="990600" cy="369332"/>
          </a:xfrm>
          <a:prstGeom prst="rect">
            <a:avLst/>
          </a:prstGeom>
          <a:noFill/>
        </p:spPr>
        <p:txBody>
          <a:bodyPr wrap="square" rtlCol="0">
            <a:spAutoFit/>
          </a:bodyPr>
          <a:lstStyle/>
          <a:p>
            <a:r>
              <a:rPr lang="en-US" dirty="0" smtClean="0">
                <a:solidFill>
                  <a:schemeClr val="bg2"/>
                </a:solidFill>
              </a:rPr>
              <a:t>Header</a:t>
            </a:r>
            <a:endParaRPr lang="en-US" dirty="0">
              <a:solidFill>
                <a:schemeClr val="bg2"/>
              </a:solidFill>
            </a:endParaRPr>
          </a:p>
        </p:txBody>
      </p:sp>
      <p:sp>
        <p:nvSpPr>
          <p:cNvPr id="13" name="Curved Left Arrow 12"/>
          <p:cNvSpPr/>
          <p:nvPr/>
        </p:nvSpPr>
        <p:spPr>
          <a:xfrm>
            <a:off x="7239000" y="2438400"/>
            <a:ext cx="1905000" cy="1905000"/>
          </a:xfrm>
          <a:prstGeom prst="curvedLef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Office 2007 Open XML File Format</a:t>
            </a:r>
            <a:endParaRPr lang="en-US" dirty="0"/>
          </a:p>
        </p:txBody>
      </p:sp>
      <p:sp>
        <p:nvSpPr>
          <p:cNvPr id="3" name="Content Placeholder 2"/>
          <p:cNvSpPr>
            <a:spLocks noGrp="1"/>
          </p:cNvSpPr>
          <p:nvPr>
            <p:ph idx="1"/>
          </p:nvPr>
        </p:nvSpPr>
        <p:spPr>
          <a:xfrm>
            <a:off x="381000" y="1412874"/>
            <a:ext cx="8382000" cy="4835525"/>
          </a:xfrm>
        </p:spPr>
        <p:txBody>
          <a:bodyPr>
            <a:normAutofit/>
          </a:bodyPr>
          <a:lstStyle/>
          <a:p>
            <a:r>
              <a:rPr lang="en-US" dirty="0" smtClean="0"/>
              <a:t>Safety was a design goal from the beginning</a:t>
            </a:r>
          </a:p>
          <a:p>
            <a:pPr lvl="1"/>
            <a:r>
              <a:rPr lang="en-US" dirty="0" smtClean="0"/>
              <a:t>Designed under the SDL</a:t>
            </a:r>
            <a:br>
              <a:rPr lang="en-US" dirty="0" smtClean="0"/>
            </a:br>
            <a:endParaRPr lang="en-US" dirty="0" smtClean="0"/>
          </a:p>
          <a:p>
            <a:r>
              <a:rPr lang="en-US" dirty="0" smtClean="0"/>
              <a:t>ZIP file container with ‘XML parts’</a:t>
            </a:r>
          </a:p>
          <a:p>
            <a:pPr lvl="1"/>
            <a:r>
              <a:rPr lang="en-US" dirty="0" smtClean="0"/>
              <a:t>Also non-XML parts (typically binary data like embedded images or OLE objects)</a:t>
            </a:r>
            <a:br>
              <a:rPr lang="en-US" dirty="0" smtClean="0"/>
            </a:br>
            <a:endParaRPr lang="en-US" dirty="0" smtClean="0"/>
          </a:p>
          <a:p>
            <a:r>
              <a:rPr lang="en-US" dirty="0" smtClean="0"/>
              <a:t>Non-XML parts can be disabled by policy</a:t>
            </a:r>
            <a:br>
              <a:rPr lang="en-US" dirty="0" smtClean="0"/>
            </a:br>
            <a:endParaRPr lang="en-US" dirty="0" smtClean="0"/>
          </a:p>
          <a:p>
            <a:r>
              <a:rPr lang="en-US" dirty="0" smtClean="0"/>
              <a:t>Rename to .zip and open with zip file viewer!</a:t>
            </a:r>
            <a:endParaRPr lang="en-US" dirty="0"/>
          </a:p>
        </p:txBody>
      </p:sp>
      <p:pic>
        <p:nvPicPr>
          <p:cNvPr id="1027" name="Picture 3"/>
          <p:cNvPicPr>
            <a:picLocks noChangeAspect="1" noChangeArrowheads="1"/>
          </p:cNvPicPr>
          <p:nvPr/>
        </p:nvPicPr>
        <p:blipFill>
          <a:blip r:embed="rId3"/>
          <a:srcRect/>
          <a:stretch>
            <a:fillRect/>
          </a:stretch>
        </p:blipFill>
        <p:spPr bwMode="auto">
          <a:xfrm>
            <a:off x="1205263" y="114300"/>
            <a:ext cx="6643337" cy="6591300"/>
          </a:xfrm>
          <a:prstGeom prst="rect">
            <a:avLst/>
          </a:prstGeom>
          <a:ln>
            <a:noFill/>
          </a:ln>
          <a:effectLst>
            <a:outerShdw blurRad="190500" algn="tl" rotWithShape="0">
              <a:srgbClr val="000000">
                <a:alpha val="70000"/>
              </a:srgbClr>
            </a:outerShdw>
          </a:effec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Office - Mitigations</a:t>
            </a:r>
            <a:endParaRPr lang="en-US" dirty="0"/>
          </a:p>
        </p:txBody>
      </p:sp>
      <p:sp>
        <p:nvSpPr>
          <p:cNvPr id="3" name="Content Placeholder 2"/>
          <p:cNvSpPr>
            <a:spLocks noGrp="1"/>
          </p:cNvSpPr>
          <p:nvPr>
            <p:ph idx="1"/>
          </p:nvPr>
        </p:nvSpPr>
        <p:spPr>
          <a:xfrm>
            <a:off x="381000" y="1600201"/>
            <a:ext cx="7467600" cy="2438400"/>
          </a:xfrm>
        </p:spPr>
        <p:txBody>
          <a:bodyPr>
            <a:normAutofit/>
          </a:bodyPr>
          <a:lstStyle/>
          <a:p>
            <a:r>
              <a:rPr lang="en-US" sz="2800" dirty="0" smtClean="0"/>
              <a:t>File Block</a:t>
            </a:r>
          </a:p>
          <a:p>
            <a:pPr lvl="1"/>
            <a:r>
              <a:rPr lang="en-US" sz="2400" dirty="0" smtClean="0"/>
              <a:t>Available in Office 2003 (May) &amp; Office 2007</a:t>
            </a:r>
          </a:p>
          <a:p>
            <a:pPr lvl="1"/>
            <a:r>
              <a:rPr lang="en-US" sz="2400" dirty="0" smtClean="0"/>
              <a:t>Prevent Excel, PowerPoint, Word from opening specific file formats (i.e. old binary formats)</a:t>
            </a:r>
          </a:p>
        </p:txBody>
      </p:sp>
      <p:sp>
        <p:nvSpPr>
          <p:cNvPr id="7" name="TextBox 6"/>
          <p:cNvSpPr txBox="1"/>
          <p:nvPr/>
        </p:nvSpPr>
        <p:spPr>
          <a:xfrm>
            <a:off x="381000" y="3581400"/>
            <a:ext cx="7696200" cy="3268587"/>
          </a:xfrm>
          <a:prstGeom prst="rect">
            <a:avLst/>
          </a:prstGeom>
          <a:noFill/>
        </p:spPr>
        <p:txBody>
          <a:bodyPr wrap="square" rtlCol="0">
            <a:spAutoFit/>
          </a:bodyPr>
          <a:lstStyle/>
          <a:p>
            <a:pPr marL="420624" lvl="0" indent="-384048" defTabSz="914400">
              <a:spcBef>
                <a:spcPct val="20000"/>
              </a:spcBef>
              <a:buClr>
                <a:srgbClr val="6EA0B0"/>
              </a:buClr>
              <a:buSzPct val="80000"/>
              <a:buFont typeface="Wingdings 2"/>
              <a:buChar char=""/>
            </a:pPr>
            <a:r>
              <a:rPr lang="en-US" sz="2400" dirty="0" smtClean="0">
                <a:solidFill>
                  <a:prstClr val="white"/>
                </a:solidFill>
              </a:rPr>
              <a:t>Microsoft Office Isolated Conversion Environment</a:t>
            </a:r>
          </a:p>
          <a:p>
            <a:pPr marL="877806" lvl="1" indent="-384048" defTabSz="914400">
              <a:spcBef>
                <a:spcPct val="20000"/>
              </a:spcBef>
              <a:buClr>
                <a:srgbClr val="6EA0B0"/>
              </a:buClr>
              <a:buSzPct val="80000"/>
              <a:buFont typeface="Wingdings 2"/>
              <a:buChar char=""/>
            </a:pPr>
            <a:r>
              <a:rPr lang="en-US" sz="2400" dirty="0" smtClean="0">
                <a:solidFill>
                  <a:prstClr val="white"/>
                </a:solidFill>
              </a:rPr>
              <a:t>Converts binary Office docs to the new XML format in a process using a restricted token on a separate desktop!</a:t>
            </a:r>
          </a:p>
          <a:p>
            <a:pPr marL="877806" lvl="1" indent="-384048" defTabSz="914400">
              <a:spcBef>
                <a:spcPct val="20000"/>
              </a:spcBef>
              <a:buClr>
                <a:srgbClr val="6EA0B0"/>
              </a:buClr>
              <a:buSzPct val="80000"/>
              <a:buFont typeface="Wingdings 2"/>
              <a:buChar char=""/>
            </a:pPr>
            <a:r>
              <a:rPr lang="en-US" sz="2400" dirty="0" smtClean="0">
                <a:solidFill>
                  <a:prstClr val="white"/>
                </a:solidFill>
              </a:rPr>
              <a:t>Converted document opens in the Office 2003 app using the 2007 File Format Converters</a:t>
            </a:r>
          </a:p>
          <a:p>
            <a:pPr marL="877806" lvl="1" indent="-384048" defTabSz="914400">
              <a:spcBef>
                <a:spcPct val="20000"/>
              </a:spcBef>
              <a:buClr>
                <a:srgbClr val="6EA0B0"/>
              </a:buClr>
              <a:buSzPct val="80000"/>
              <a:buFont typeface="Wingdings 2"/>
              <a:buChar char=""/>
            </a:pPr>
            <a:r>
              <a:rPr lang="en-US" sz="2400" dirty="0" smtClean="0">
                <a:solidFill>
                  <a:prstClr val="white"/>
                </a:solidFill>
              </a:rPr>
              <a:t>Should be used with File Block to enforce a safer document opening policy.</a:t>
            </a:r>
          </a:p>
        </p:txBody>
      </p:sp>
      <p:pic>
        <p:nvPicPr>
          <p:cNvPr id="1029" name="Picture 5"/>
          <p:cNvPicPr>
            <a:picLocks noChangeAspect="1" noChangeArrowheads="1"/>
          </p:cNvPicPr>
          <p:nvPr/>
        </p:nvPicPr>
        <p:blipFill>
          <a:blip r:embed="rId3"/>
          <a:srcRect/>
          <a:stretch>
            <a:fillRect/>
          </a:stretch>
        </p:blipFill>
        <p:spPr bwMode="auto">
          <a:xfrm>
            <a:off x="457200" y="1676400"/>
            <a:ext cx="3943350" cy="437197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026" name="Picture 2"/>
          <p:cNvPicPr>
            <a:picLocks noChangeAspect="1" noChangeArrowheads="1"/>
          </p:cNvPicPr>
          <p:nvPr/>
        </p:nvPicPr>
        <p:blipFill>
          <a:blip r:embed="rId4"/>
          <a:srcRect/>
          <a:stretch>
            <a:fillRect/>
          </a:stretch>
        </p:blipFill>
        <p:spPr bwMode="auto">
          <a:xfrm>
            <a:off x="4648200" y="393945"/>
            <a:ext cx="4181475" cy="5991225"/>
          </a:xfrm>
          <a:prstGeom prst="rect">
            <a:avLst/>
          </a:prstGeom>
          <a:ln>
            <a:noFill/>
          </a:ln>
          <a:effectLst>
            <a:outerShdw blurRad="292100" dist="139700" dir="2700000" algn="tl" rotWithShape="0">
              <a:srgbClr val="333333">
                <a:alpha val="65000"/>
              </a:srgbClr>
            </a:outerShdw>
          </a:effectLst>
        </p:spPr>
      </p:pic>
      <p:pic>
        <p:nvPicPr>
          <p:cNvPr id="1028" name="Picture 4"/>
          <p:cNvPicPr>
            <a:picLocks noChangeAspect="1" noChangeArrowheads="1"/>
          </p:cNvPicPr>
          <p:nvPr/>
        </p:nvPicPr>
        <p:blipFill>
          <a:blip r:embed="rId5"/>
          <a:srcRect/>
          <a:stretch>
            <a:fillRect/>
          </a:stretch>
        </p:blipFill>
        <p:spPr bwMode="auto">
          <a:xfrm>
            <a:off x="304800" y="390525"/>
            <a:ext cx="4181475" cy="532447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animEffect transition="in" filter="fade">
                                      <p:cBhvr>
                                        <p:cTn id="19" dur="1000"/>
                                        <p:tgtEl>
                                          <p:spTgt spid="102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28"/>
                                        </p:tgtEl>
                                        <p:attrNameLst>
                                          <p:attrName>style.visibility</p:attrName>
                                        </p:attrNameLst>
                                      </p:cBhvr>
                                      <p:to>
                                        <p:strVal val="visible"/>
                                      </p:to>
                                    </p:set>
                                    <p:animEffect transition="in" filter="fade">
                                      <p:cBhvr>
                                        <p:cTn id="24" dur="1000"/>
                                        <p:tgtEl>
                                          <p:spTgt spid="10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fade">
                                      <p:cBhvr>
                                        <p:cTn id="2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P spid="7" grpId="0" uiExpan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Examining last year’s file . . .</a:t>
            </a:r>
            <a:endParaRPr lang="en-US" dirty="0"/>
          </a:p>
        </p:txBody>
      </p:sp>
      <p:sp>
        <p:nvSpPr>
          <p:cNvPr id="3" name="Text Placeholder 2"/>
          <p:cNvSpPr>
            <a:spLocks noGrp="1"/>
          </p:cNvSpPr>
          <p:nvPr>
            <p:ph idx="1"/>
          </p:nvPr>
        </p:nvSpPr>
        <p:spPr>
          <a:xfrm>
            <a:off x="457200" y="1600200"/>
            <a:ext cx="7467600" cy="5029200"/>
          </a:xfrm>
        </p:spPr>
        <p:txBody>
          <a:bodyPr>
            <a:normAutofit fontScale="92500" lnSpcReduction="10000"/>
          </a:bodyPr>
          <a:lstStyle/>
          <a:p>
            <a:r>
              <a:rPr lang="en-US" dirty="0" smtClean="0"/>
              <a:t>Requires a hex editor + expert knowledge</a:t>
            </a:r>
          </a:p>
          <a:p>
            <a:pPr lvl="1"/>
            <a:r>
              <a:rPr lang="en-US" dirty="0" smtClean="0"/>
              <a:t>Interesting strings in a stream near the beginning of the malicious files!</a:t>
            </a:r>
          </a:p>
          <a:p>
            <a:pPr>
              <a:buNone/>
            </a:pPr>
            <a:r>
              <a:rPr lang="en-US" dirty="0" smtClean="0"/>
              <a:t/>
            </a:r>
            <a:br>
              <a:rPr lang="en-US" dirty="0" smtClean="0"/>
            </a:b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What could possibly go wrong?</a:t>
            </a:r>
            <a:endParaRPr lang="en-US" dirty="0"/>
          </a:p>
        </p:txBody>
      </p:sp>
      <p:pic>
        <p:nvPicPr>
          <p:cNvPr id="2051" name="Picture 3"/>
          <p:cNvPicPr>
            <a:picLocks noChangeAspect="1" noChangeArrowheads="1"/>
          </p:cNvPicPr>
          <p:nvPr/>
        </p:nvPicPr>
        <p:blipFill>
          <a:blip r:embed="rId3"/>
          <a:srcRect/>
          <a:stretch>
            <a:fillRect/>
          </a:stretch>
        </p:blipFill>
        <p:spPr bwMode="auto">
          <a:xfrm>
            <a:off x="685800" y="3048000"/>
            <a:ext cx="7505311" cy="24765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Examining this year’s file . . .</a:t>
            </a:r>
            <a:endParaRPr lang="en-US" dirty="0"/>
          </a:p>
        </p:txBody>
      </p:sp>
      <p:sp>
        <p:nvSpPr>
          <p:cNvPr id="3" name="Text Placeholder 2"/>
          <p:cNvSpPr>
            <a:spLocks noGrp="1"/>
          </p:cNvSpPr>
          <p:nvPr>
            <p:ph idx="1"/>
          </p:nvPr>
        </p:nvSpPr>
        <p:spPr>
          <a:xfrm>
            <a:off x="457200" y="1600200"/>
            <a:ext cx="7467600" cy="5029200"/>
          </a:xfrm>
        </p:spPr>
        <p:txBody>
          <a:bodyPr>
            <a:normAutofit/>
          </a:bodyPr>
          <a:lstStyle/>
          <a:p>
            <a:r>
              <a:rPr lang="en-US" dirty="0" smtClean="0"/>
              <a:t>Still requires a hex editor + slightly </a:t>
            </a:r>
            <a:r>
              <a:rPr lang="en-US" i="1" dirty="0" smtClean="0"/>
              <a:t>more</a:t>
            </a:r>
            <a:r>
              <a:rPr lang="en-US" dirty="0" smtClean="0"/>
              <a:t> expert knowledge</a:t>
            </a:r>
          </a:p>
          <a:p>
            <a:pPr lvl="1"/>
            <a:r>
              <a:rPr lang="en-US" dirty="0" smtClean="0"/>
              <a:t>This year’s malware is much improved, now with XOR encoding!</a:t>
            </a:r>
          </a:p>
        </p:txBody>
      </p:sp>
      <p:pic>
        <p:nvPicPr>
          <p:cNvPr id="3074" name="Picture 2"/>
          <p:cNvPicPr>
            <a:picLocks noChangeAspect="1" noChangeArrowheads="1"/>
          </p:cNvPicPr>
          <p:nvPr/>
        </p:nvPicPr>
        <p:blipFill>
          <a:blip r:embed="rId3"/>
          <a:srcRect/>
          <a:stretch>
            <a:fillRect/>
          </a:stretch>
        </p:blipFill>
        <p:spPr bwMode="auto">
          <a:xfrm>
            <a:off x="1524000" y="152400"/>
            <a:ext cx="5838825" cy="6496050"/>
          </a:xfrm>
          <a:prstGeom prst="rect">
            <a:avLst/>
          </a:prstGeom>
          <a:ln>
            <a:noFill/>
          </a:ln>
          <a:effectLst>
            <a:outerShdw blurRad="190500" algn="tl" rotWithShape="0">
              <a:srgbClr val="000000">
                <a:alpha val="70000"/>
              </a:srgb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fontScale="90000"/>
          </a:bodyPr>
          <a:lstStyle/>
          <a:p>
            <a:r>
              <a:rPr lang="en-US" dirty="0" smtClean="0"/>
              <a:t>MOICE – Kid Tested, NSA Approved</a:t>
            </a:r>
            <a:endParaRPr lang="en-US" dirty="0"/>
          </a:p>
        </p:txBody>
      </p:sp>
      <p:pic>
        <p:nvPicPr>
          <p:cNvPr id="1026" name="Picture 2"/>
          <p:cNvPicPr>
            <a:picLocks noChangeAspect="1" noChangeArrowheads="1"/>
          </p:cNvPicPr>
          <p:nvPr/>
        </p:nvPicPr>
        <p:blipFill>
          <a:blip r:embed="rId2"/>
          <a:srcRect/>
          <a:stretch>
            <a:fillRect/>
          </a:stretch>
        </p:blipFill>
        <p:spPr bwMode="auto">
          <a:xfrm>
            <a:off x="1314450" y="1295400"/>
            <a:ext cx="6229350" cy="5348762"/>
          </a:xfrm>
          <a:prstGeom prst="rect">
            <a:avLst/>
          </a:prstGeom>
          <a:noFill/>
          <a:ln w="9525">
            <a:noFill/>
            <a:miter lim="800000"/>
            <a:headEnd/>
            <a:tailEnd/>
          </a:ln>
          <a:effectLst/>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Better Together</a:t>
            </a:r>
            <a:endParaRPr lang="en-US" dirty="0"/>
          </a:p>
        </p:txBody>
      </p:sp>
      <p:graphicFrame>
        <p:nvGraphicFramePr>
          <p:cNvPr id="7" name="Content Placeholder 6"/>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 Increased Focus on Application Vulnerabilities</a:t>
            </a:r>
            <a:endParaRPr lang="en-US" dirty="0"/>
          </a:p>
        </p:txBody>
      </p:sp>
      <p:sp>
        <p:nvSpPr>
          <p:cNvPr id="5" name="Text Placeholder 4"/>
          <p:cNvSpPr>
            <a:spLocks noGrp="1"/>
          </p:cNvSpPr>
          <p:nvPr>
            <p:ph type="body" idx="1"/>
          </p:nvPr>
        </p:nvSpPr>
        <p:spPr/>
        <p:txBody>
          <a:bodyPr/>
          <a:lstStyle/>
          <a:p>
            <a:r>
              <a:rPr lang="en-US" dirty="0" smtClean="0"/>
              <a:t>The Changing Threat Environment</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0-Day Fail</a:t>
            </a:r>
            <a:endParaRPr lang="en-US" dirty="0"/>
          </a:p>
        </p:txBody>
      </p:sp>
      <p:sp>
        <p:nvSpPr>
          <p:cNvPr id="3" name="Text Placeholder 2"/>
          <p:cNvSpPr>
            <a:spLocks noGrp="1"/>
          </p:cNvSpPr>
          <p:nvPr>
            <p:ph type="body" idx="1"/>
          </p:nvPr>
        </p:nvSpPr>
        <p:spPr/>
        <p:txBody>
          <a:bodyPr/>
          <a:lstStyle/>
          <a:p>
            <a:r>
              <a:rPr lang="en-US" dirty="0" smtClean="0"/>
              <a:t>Demo – Excel 0-day vs. MOICE</a:t>
            </a:r>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go from here?</a:t>
            </a:r>
            <a:endParaRPr lang="en-US" dirty="0"/>
          </a:p>
        </p:txBody>
      </p:sp>
      <p:sp>
        <p:nvSpPr>
          <p:cNvPr id="4" name="Text Placeholder 3"/>
          <p:cNvSpPr>
            <a:spLocks noGrp="1"/>
          </p:cNvSpPr>
          <p:nvPr>
            <p:ph type="body" idx="1"/>
          </p:nvPr>
        </p:nvSpPr>
        <p:spPr/>
        <p:txBody>
          <a:bodyPr/>
          <a:lstStyle/>
          <a:p>
            <a:r>
              <a:rPr lang="en-US" dirty="0" err="1" smtClean="0"/>
              <a:t>Soooo</a:t>
            </a:r>
            <a:r>
              <a:rPr lang="en-US" dirty="0" smtClean="0"/>
              <a:t> . . . that’s it?!</a:t>
            </a:r>
            <a:endParaRPr lang="en-US"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Be On The Lookout For . . .</a:t>
            </a:r>
            <a:endParaRPr lang="en-US" dirty="0"/>
          </a:p>
        </p:txBody>
      </p:sp>
      <p:sp>
        <p:nvSpPr>
          <p:cNvPr id="5" name="Content Placeholder 4"/>
          <p:cNvSpPr>
            <a:spLocks noGrp="1"/>
          </p:cNvSpPr>
          <p:nvPr>
            <p:ph idx="1"/>
          </p:nvPr>
        </p:nvSpPr>
        <p:spPr>
          <a:xfrm>
            <a:off x="381000" y="1412874"/>
            <a:ext cx="8458200" cy="5064125"/>
          </a:xfrm>
        </p:spPr>
        <p:txBody>
          <a:bodyPr>
            <a:normAutofit fontScale="92500"/>
          </a:bodyPr>
          <a:lstStyle/>
          <a:p>
            <a:pPr>
              <a:buFont typeface="Wingdings" pitchFamily="2" charset="2"/>
              <a:buChar char="§"/>
            </a:pPr>
            <a:r>
              <a:rPr lang="en-US" dirty="0" smtClean="0"/>
              <a:t>Increasingly sophisticated social engineering attacks involving attachments!</a:t>
            </a:r>
          </a:p>
          <a:p>
            <a:pPr lvl="1">
              <a:buFont typeface="Wingdings" pitchFamily="2" charset="2"/>
              <a:buChar char="§"/>
            </a:pPr>
            <a:r>
              <a:rPr lang="en-US" dirty="0" smtClean="0"/>
              <a:t>Unexpected documents delivered via spoofed emails</a:t>
            </a:r>
          </a:p>
          <a:p>
            <a:pPr>
              <a:buFont typeface="Wingdings" pitchFamily="2" charset="2"/>
              <a:buChar char="§"/>
            </a:pPr>
            <a:r>
              <a:rPr lang="en-US" dirty="0" smtClean="0"/>
              <a:t>Suspicious application ‘crashes’</a:t>
            </a:r>
          </a:p>
          <a:p>
            <a:pPr lvl="1">
              <a:buFont typeface="Wingdings" pitchFamily="2" charset="2"/>
              <a:buChar char="§"/>
            </a:pPr>
            <a:r>
              <a:rPr lang="en-US" dirty="0" smtClean="0"/>
              <a:t>Always look for ‘Office Watson’ when Office crashes</a:t>
            </a:r>
          </a:p>
          <a:p>
            <a:pPr lvl="2">
              <a:buFont typeface="Wingdings" pitchFamily="2" charset="2"/>
              <a:buChar char="§"/>
            </a:pPr>
            <a:r>
              <a:rPr lang="en-US" dirty="0" smtClean="0"/>
              <a:t>Did you see it in my demonstration?</a:t>
            </a:r>
          </a:p>
          <a:p>
            <a:pPr lvl="1">
              <a:buFont typeface="Wingdings" pitchFamily="2" charset="2"/>
              <a:buChar char="§"/>
            </a:pPr>
            <a:r>
              <a:rPr lang="en-US" dirty="0" smtClean="0"/>
              <a:t>Check for an audit trail</a:t>
            </a:r>
          </a:p>
          <a:p>
            <a:pPr lvl="2">
              <a:buFont typeface="Wingdings" pitchFamily="2" charset="2"/>
              <a:buChar char="§"/>
            </a:pPr>
            <a:r>
              <a:rPr lang="en-US" dirty="0" smtClean="0"/>
              <a:t>Even Log data (or lack thereof)</a:t>
            </a:r>
          </a:p>
          <a:p>
            <a:pPr lvl="1">
              <a:buFont typeface="Wingdings" pitchFamily="2" charset="2"/>
              <a:buChar char="§"/>
            </a:pPr>
            <a:r>
              <a:rPr lang="en-US" dirty="0" smtClean="0"/>
              <a:t>When investigating suspicious Office documents – always grab them from the original e-mail (save the e-mail message as a .MSG file via File-&gt;Save as)</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Advice</a:t>
            </a:r>
            <a:endParaRPr lang="en-US" dirty="0"/>
          </a:p>
        </p:txBody>
      </p:sp>
      <p:sp>
        <p:nvSpPr>
          <p:cNvPr id="3" name="Content Placeholder 2"/>
          <p:cNvSpPr>
            <a:spLocks noGrp="1"/>
          </p:cNvSpPr>
          <p:nvPr>
            <p:ph idx="1"/>
          </p:nvPr>
        </p:nvSpPr>
        <p:spPr>
          <a:xfrm>
            <a:off x="457200" y="1219200"/>
            <a:ext cx="8153400" cy="4953000"/>
          </a:xfrm>
        </p:spPr>
        <p:txBody>
          <a:bodyPr>
            <a:normAutofit fontScale="92500" lnSpcReduction="20000"/>
          </a:bodyPr>
          <a:lstStyle/>
          <a:p>
            <a:pPr>
              <a:buFont typeface="Wingdings" pitchFamily="2" charset="2"/>
              <a:buChar char="§"/>
            </a:pPr>
            <a:r>
              <a:rPr lang="en-US" dirty="0" smtClean="0"/>
              <a:t>Keep up to date on security updates!</a:t>
            </a:r>
          </a:p>
          <a:p>
            <a:pPr lvl="1">
              <a:buFont typeface="Wingdings" pitchFamily="2" charset="2"/>
              <a:buChar char="§"/>
            </a:pPr>
            <a:r>
              <a:rPr lang="en-US" dirty="0" smtClean="0"/>
              <a:t>This applies to non-Microsoft applications as well. </a:t>
            </a:r>
            <a:r>
              <a:rPr lang="en-US" dirty="0" smtClean="0">
                <a:sym typeface="Wingdings" pitchFamily="2" charset="2"/>
              </a:rPr>
              <a:t></a:t>
            </a:r>
            <a:endParaRPr lang="en-US" dirty="0" smtClean="0"/>
          </a:p>
          <a:p>
            <a:pPr>
              <a:buFont typeface="Wingdings" pitchFamily="2" charset="2"/>
              <a:buChar char="§"/>
            </a:pPr>
            <a:r>
              <a:rPr lang="en-US" dirty="0" smtClean="0"/>
              <a:t>Reduce your risk (mitigation strategies)</a:t>
            </a:r>
          </a:p>
          <a:p>
            <a:pPr lvl="1">
              <a:buFont typeface="Wingdings" pitchFamily="2" charset="2"/>
              <a:buChar char="§"/>
            </a:pPr>
            <a:r>
              <a:rPr lang="en-US" dirty="0" smtClean="0"/>
              <a:t>Educate employees about targeted attacks</a:t>
            </a:r>
          </a:p>
          <a:p>
            <a:pPr lvl="1">
              <a:buFont typeface="Wingdings" pitchFamily="2" charset="2"/>
              <a:buChar char="§"/>
            </a:pPr>
            <a:r>
              <a:rPr lang="en-US" dirty="0" smtClean="0"/>
              <a:t>Use Windows with standard user accounts</a:t>
            </a:r>
          </a:p>
          <a:p>
            <a:pPr>
              <a:buFont typeface="Wingdings" pitchFamily="2" charset="2"/>
              <a:buChar char="§"/>
            </a:pPr>
            <a:r>
              <a:rPr lang="en-US" dirty="0" smtClean="0"/>
              <a:t>Office 2003 &amp; 2007</a:t>
            </a:r>
          </a:p>
          <a:p>
            <a:pPr lvl="1">
              <a:buFont typeface="Wingdings" pitchFamily="2" charset="2"/>
              <a:buChar char="§"/>
            </a:pPr>
            <a:r>
              <a:rPr lang="en-US" dirty="0" smtClean="0"/>
              <a:t>If on Office 2003 - Deploy 2003 SP3 </a:t>
            </a:r>
            <a:r>
              <a:rPr lang="en-US" i="1" dirty="0" smtClean="0"/>
              <a:t>immediately</a:t>
            </a:r>
          </a:p>
          <a:p>
            <a:pPr lvl="1">
              <a:buFont typeface="Wingdings" pitchFamily="2" charset="2"/>
              <a:buChar char="§"/>
            </a:pPr>
            <a:r>
              <a:rPr lang="en-US" dirty="0" smtClean="0"/>
              <a:t>Read the Office Security Guide</a:t>
            </a:r>
          </a:p>
          <a:p>
            <a:pPr lvl="1">
              <a:buFont typeface="Wingdings" pitchFamily="2" charset="2"/>
              <a:buChar char="§"/>
            </a:pPr>
            <a:r>
              <a:rPr lang="en-US" dirty="0" smtClean="0"/>
              <a:t>Evaluate and Deploy MOICE + File Block</a:t>
            </a:r>
          </a:p>
          <a:p>
            <a:pPr>
              <a:buFont typeface="Wingdings" pitchFamily="2" charset="2"/>
              <a:buChar char="§"/>
            </a:pPr>
            <a:r>
              <a:rPr lang="en-US" dirty="0" smtClean="0"/>
              <a:t>Corporate Policy</a:t>
            </a:r>
          </a:p>
          <a:p>
            <a:pPr lvl="1">
              <a:buFont typeface="Wingdings" pitchFamily="2" charset="2"/>
              <a:buChar char="§"/>
            </a:pPr>
            <a:r>
              <a:rPr lang="en-US" dirty="0" smtClean="0"/>
              <a:t>Require S/MIME signed emails?</a:t>
            </a:r>
          </a:p>
          <a:p>
            <a:pPr lvl="1">
              <a:buFont typeface="Wingdings" pitchFamily="2" charset="2"/>
              <a:buChar char="§"/>
            </a:pPr>
            <a:r>
              <a:rPr lang="en-US" dirty="0" smtClean="0"/>
              <a:t>Deploy </a:t>
            </a:r>
            <a:r>
              <a:rPr lang="en-US" dirty="0" err="1" smtClean="0"/>
              <a:t>SenderID</a:t>
            </a:r>
            <a:r>
              <a:rPr lang="en-US" dirty="0" smtClean="0"/>
              <a:t> to reject spoofed emails at the edge?</a:t>
            </a:r>
          </a:p>
          <a:p>
            <a:pPr lvl="1"/>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Give us your 0-day</a:t>
            </a:r>
            <a:endParaRPr lang="en-US" dirty="0"/>
          </a:p>
        </p:txBody>
      </p:sp>
      <p:sp>
        <p:nvSpPr>
          <p:cNvPr id="3" name="Content Placeholder 2"/>
          <p:cNvSpPr>
            <a:spLocks noGrp="1"/>
          </p:cNvSpPr>
          <p:nvPr>
            <p:ph idx="1"/>
          </p:nvPr>
        </p:nvSpPr>
        <p:spPr/>
        <p:txBody>
          <a:bodyPr/>
          <a:lstStyle/>
          <a:p>
            <a:r>
              <a:rPr lang="en-US" dirty="0" smtClean="0"/>
              <a:t>0-day is the spice of life!</a:t>
            </a:r>
          </a:p>
          <a:p>
            <a:r>
              <a:rPr lang="en-US" dirty="0" smtClean="0"/>
              <a:t>Please e-mail all 0-day to:</a:t>
            </a:r>
          </a:p>
          <a:p>
            <a:pPr lvl="1"/>
            <a:r>
              <a:rPr lang="en-US" dirty="0" smtClean="0">
                <a:hlinkClick r:id="rId2"/>
              </a:rPr>
              <a:t>secure@microsoft.com</a:t>
            </a:r>
            <a:endParaRPr lang="en-US" dirty="0" smtClean="0"/>
          </a:p>
          <a:p>
            <a:pPr lvl="1"/>
            <a:r>
              <a:rPr lang="en-US" dirty="0" smtClean="0"/>
              <a:t>Cc: </a:t>
            </a:r>
            <a:r>
              <a:rPr lang="en-US" dirty="0" smtClean="0">
                <a:hlinkClick r:id="rId3"/>
              </a:rPr>
              <a:t>rhensing@microsoft.com</a:t>
            </a:r>
            <a:endParaRPr lang="en-US" dirty="0" smtClean="0"/>
          </a:p>
          <a:p>
            <a:pPr lvl="1"/>
            <a:r>
              <a:rPr lang="en-US" dirty="0" smtClean="0">
                <a:sym typeface="Wingdings" pitchFamily="2" charset="2"/>
              </a:rPr>
              <a:t></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583837"/>
            <a:ext cx="6629400" cy="581698"/>
          </a:xfrm>
        </p:spPr>
        <p:txBody>
          <a:bodyPr>
            <a:normAutofit fontScale="90000"/>
          </a:bodyPr>
          <a:lstStyle/>
          <a:p>
            <a:r>
              <a:rPr smtClean="0"/>
              <a:t>EOF</a:t>
            </a:r>
            <a:endParaRPr lang="en-US"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Links</a:t>
            </a:r>
            <a:endParaRPr lang="en-US" dirty="0"/>
          </a:p>
        </p:txBody>
      </p:sp>
      <p:sp>
        <p:nvSpPr>
          <p:cNvPr id="3" name="Content Placeholder 2"/>
          <p:cNvSpPr>
            <a:spLocks noGrp="1"/>
          </p:cNvSpPr>
          <p:nvPr>
            <p:ph idx="1"/>
          </p:nvPr>
        </p:nvSpPr>
        <p:spPr>
          <a:xfrm>
            <a:off x="381000" y="1405688"/>
            <a:ext cx="8382000" cy="5299912"/>
          </a:xfrm>
        </p:spPr>
        <p:txBody>
          <a:bodyPr>
            <a:normAutofit/>
          </a:bodyPr>
          <a:lstStyle/>
          <a:p>
            <a:pPr marL="396875" lvl="1"/>
            <a:r>
              <a:rPr lang="en-US" sz="2400" dirty="0" smtClean="0"/>
              <a:t>Microsoft Office Isolated Conversion Environment (MOICE)</a:t>
            </a:r>
            <a:br>
              <a:rPr lang="en-US" sz="2400" dirty="0" smtClean="0"/>
            </a:br>
            <a:r>
              <a:rPr lang="en-US" sz="2400" dirty="0" smtClean="0">
                <a:hlinkClick r:id="rId3"/>
              </a:rPr>
              <a:t>http://support.microsoft.com/kb/935865</a:t>
            </a:r>
            <a:r>
              <a:rPr lang="en-US" sz="2400" dirty="0" smtClean="0"/>
              <a:t> </a:t>
            </a:r>
          </a:p>
          <a:p>
            <a:pPr marL="396875" lvl="1"/>
            <a:r>
              <a:rPr lang="en-US" sz="2400" dirty="0" smtClean="0"/>
              <a:t>Plan Block File Format Settings in Office 2007</a:t>
            </a:r>
            <a:br>
              <a:rPr lang="en-US" sz="2400" dirty="0" smtClean="0"/>
            </a:br>
            <a:r>
              <a:rPr lang="en-US" sz="2400" dirty="0" smtClean="0">
                <a:hlinkClick r:id="rId4"/>
              </a:rPr>
              <a:t>http://technet2.microsoft.com/Office/en-us/library/fe3f431c-8d7a-45c8-954f-1268f3b533161033.mspx</a:t>
            </a:r>
            <a:r>
              <a:rPr lang="en-US" sz="2400" dirty="0" smtClean="0"/>
              <a:t>   </a:t>
            </a:r>
          </a:p>
          <a:p>
            <a:pPr marL="396875" lvl="1"/>
            <a:r>
              <a:rPr lang="en-US" sz="2400" dirty="0" smtClean="0"/>
              <a:t>Structured Storage File Format Specification</a:t>
            </a:r>
            <a:br>
              <a:rPr lang="en-US" sz="2400" dirty="0" smtClean="0"/>
            </a:br>
            <a:r>
              <a:rPr lang="en-US" sz="2400" dirty="0" smtClean="0">
                <a:hlinkClick r:id="rId5"/>
              </a:rPr>
              <a:t>http://aafassociation.org/html/specs/aafcontainerspec-v1.0.1.pdf</a:t>
            </a:r>
            <a:r>
              <a:rPr lang="en-US" sz="2400" dirty="0" smtClean="0"/>
              <a:t>   </a:t>
            </a:r>
          </a:p>
          <a:p>
            <a:pPr marL="396875" lvl="1"/>
            <a:r>
              <a:rPr lang="en-US" sz="2400" dirty="0" smtClean="0"/>
              <a:t>Office 2007 Open XML File Format</a:t>
            </a:r>
            <a:br>
              <a:rPr lang="en-US" sz="2400" dirty="0" smtClean="0"/>
            </a:br>
            <a:r>
              <a:rPr lang="en-US" sz="2400" dirty="0" smtClean="0"/>
              <a:t> </a:t>
            </a:r>
            <a:r>
              <a:rPr lang="en-US" sz="2400" dirty="0" smtClean="0">
                <a:hlinkClick r:id="rId6"/>
              </a:rPr>
              <a:t>http://msdn2.microsoft.com/en-us/library/aa338205.asp</a:t>
            </a:r>
            <a:r>
              <a:rPr lang="en-US" sz="2400" dirty="0" smtClean="0"/>
              <a:t> </a:t>
            </a:r>
            <a:endParaRPr lang="en-US" sz="24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a:xfrm>
            <a:off x="457200" y="1447800"/>
            <a:ext cx="8229600" cy="4800600"/>
          </a:xfrm>
        </p:spPr>
        <p:txBody>
          <a:bodyPr>
            <a:noAutofit/>
          </a:bodyPr>
          <a:lstStyle/>
          <a:p>
            <a:pPr marL="396875" lvl="1"/>
            <a:r>
              <a:rPr lang="en-US" sz="2400" dirty="0" smtClean="0"/>
              <a:t>NSA Security Configuration Guides</a:t>
            </a:r>
            <a:br>
              <a:rPr lang="en-US" sz="2400" dirty="0" smtClean="0"/>
            </a:br>
            <a:r>
              <a:rPr lang="en-US" sz="2400" u="sng" dirty="0" smtClean="0">
                <a:hlinkClick r:id="rId3"/>
              </a:rPr>
              <a:t>http://www.nsa.gov/snac/</a:t>
            </a:r>
            <a:endParaRPr lang="en-US" sz="2400" dirty="0" smtClean="0"/>
          </a:p>
          <a:p>
            <a:pPr marL="396875" lvl="1"/>
            <a:r>
              <a:rPr lang="en-US" sz="2400" dirty="0" smtClean="0"/>
              <a:t>Spear Phishing</a:t>
            </a:r>
            <a:br>
              <a:rPr lang="en-US" sz="2400" dirty="0" smtClean="0"/>
            </a:br>
            <a:r>
              <a:rPr lang="en-US" sz="2400" dirty="0" smtClean="0">
                <a:hlinkClick r:id="rId4"/>
              </a:rPr>
              <a:t>http://www.microsoft.com/athome/security/email/spear_phishing.mspx</a:t>
            </a:r>
            <a:endParaRPr lang="en-US" sz="2400" dirty="0" smtClean="0"/>
          </a:p>
          <a:p>
            <a:pPr marL="396875" lvl="1"/>
            <a:r>
              <a:rPr lang="en-US" sz="2400" dirty="0" smtClean="0"/>
              <a:t>Security Intelligence Report (Jan – June 2007)</a:t>
            </a:r>
            <a:br>
              <a:rPr lang="en-US" sz="2400" dirty="0" smtClean="0"/>
            </a:br>
            <a:r>
              <a:rPr lang="en-US" sz="2400" dirty="0" smtClean="0">
                <a:hlinkClick r:id="rId5"/>
              </a:rPr>
              <a:t>http://www.microsoft.com/security/portal/SIR.aspx</a:t>
            </a:r>
            <a:endParaRPr lang="en-US" sz="2400" dirty="0" smtClean="0"/>
          </a:p>
          <a:p>
            <a:pPr marL="396875" lvl="1"/>
            <a:r>
              <a:rPr lang="en-US" sz="2400" dirty="0" smtClean="0"/>
              <a:t>Results of Implementing the SDL</a:t>
            </a:r>
            <a:br>
              <a:rPr lang="en-US" sz="2400" dirty="0" smtClean="0"/>
            </a:br>
            <a:r>
              <a:rPr lang="en-US" sz="2400" dirty="0" smtClean="0">
                <a:hlinkClick r:id="rId6"/>
              </a:rPr>
              <a:t>http://msdn2.microsoft.com/en-us/library/ms995349.aspx#sdl2_topic4</a:t>
            </a:r>
            <a:r>
              <a:rPr lang="en-US" sz="2400" dirty="0" smtClean="0"/>
              <a:t> </a:t>
            </a:r>
          </a:p>
          <a:p>
            <a:pPr marL="396875" lvl="1"/>
            <a:r>
              <a:rPr lang="en-US" sz="2400" dirty="0" smtClean="0"/>
              <a:t>David LeBlanc’s Blog</a:t>
            </a:r>
            <a:br>
              <a:rPr lang="en-US" sz="2400" dirty="0" smtClean="0"/>
            </a:br>
            <a:r>
              <a:rPr lang="en-US" sz="2400" dirty="0" smtClean="0">
                <a:hlinkClick r:id="rId7"/>
              </a:rPr>
              <a:t>http://blogs.msdn.com/david_leblanc/default.aspx</a:t>
            </a:r>
            <a:r>
              <a:rPr lang="en-US" sz="2400" dirty="0" smtClean="0"/>
              <a:t>  </a:t>
            </a:r>
            <a:br>
              <a:rPr lang="en-US" sz="2400" dirty="0" smtClean="0"/>
            </a:br>
            <a:endParaRPr lang="en-US" sz="2800" dirty="0" smtClean="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normAutofit lnSpcReduction="10000"/>
          </a:bodyPr>
          <a:lstStyle/>
          <a:p>
            <a:pPr marL="396875" lvl="1"/>
            <a:r>
              <a:rPr lang="en-US" sz="2400" dirty="0" smtClean="0"/>
              <a:t>Restricted Tokens</a:t>
            </a:r>
            <a:br>
              <a:rPr lang="en-US" sz="2400" dirty="0" smtClean="0"/>
            </a:br>
            <a:r>
              <a:rPr lang="en-US" sz="2400" dirty="0" smtClean="0">
                <a:hlinkClick r:id="rId2"/>
              </a:rPr>
              <a:t>http://msdn2.microsoft.com/en-us/library/aa379316(VS.85).aspx</a:t>
            </a:r>
            <a:r>
              <a:rPr lang="en-US" sz="2400" dirty="0" smtClean="0"/>
              <a:t> </a:t>
            </a:r>
          </a:p>
          <a:p>
            <a:pPr marL="396875" lvl="1"/>
            <a:r>
              <a:rPr lang="en-US" sz="2400" dirty="0" smtClean="0"/>
              <a:t>Practical Sandboxing Part 1</a:t>
            </a:r>
            <a:br>
              <a:rPr lang="en-US" sz="2400" dirty="0" smtClean="0"/>
            </a:br>
            <a:r>
              <a:rPr lang="en-US" sz="2400" dirty="0" smtClean="0">
                <a:hlinkClick r:id="rId3"/>
              </a:rPr>
              <a:t>http://blogs.msdn.com/david_leblanc/archive/2007/07/27/practical-windows-sandboxing-part-1.aspx</a:t>
            </a:r>
            <a:endParaRPr lang="en-US" sz="2400" dirty="0" smtClean="0"/>
          </a:p>
          <a:p>
            <a:pPr marL="396875" lvl="1"/>
            <a:r>
              <a:rPr lang="en-US" sz="2400" dirty="0" smtClean="0"/>
              <a:t>Practical Sandboxing Part 2</a:t>
            </a:r>
            <a:br>
              <a:rPr lang="en-US" sz="2400" dirty="0" smtClean="0"/>
            </a:br>
            <a:r>
              <a:rPr lang="en-US" sz="2400" dirty="0" smtClean="0">
                <a:hlinkClick r:id="rId4"/>
              </a:rPr>
              <a:t>http://blogs.msdn.com/david_leblanc/archive/2007/07/30/practical-windows-sandboxing-part-2.aspx</a:t>
            </a:r>
            <a:endParaRPr lang="en-US" sz="2400" dirty="0" smtClean="0"/>
          </a:p>
          <a:p>
            <a:pPr marL="396875" lvl="1"/>
            <a:r>
              <a:rPr lang="en-US" sz="2400" dirty="0" smtClean="0"/>
              <a:t>Practical Sandboxing Part 3</a:t>
            </a:r>
            <a:br>
              <a:rPr lang="en-US" sz="2400" dirty="0" smtClean="0"/>
            </a:br>
            <a:r>
              <a:rPr lang="en-US" sz="2400" dirty="0" smtClean="0">
                <a:hlinkClick r:id="rId5"/>
              </a:rPr>
              <a:t>http://blogs.msdn.com/david_leblanc/archive/2007/07/31/practical-windows-sandboxing-part-3.aspx</a:t>
            </a:r>
            <a:endParaRPr lang="en-US" sz="2400" dirty="0" smtClean="0"/>
          </a:p>
          <a:p>
            <a:pPr marL="396875" lvl="1">
              <a:buNone/>
            </a:pP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fontScale="90000"/>
          </a:bodyPr>
          <a:lstStyle/>
          <a:p>
            <a:r>
              <a:rPr lang="en-US" dirty="0" smtClean="0"/>
              <a:t>The Changing Threat Environment</a:t>
            </a:r>
            <a:endParaRPr lang="en-US" dirty="0"/>
          </a:p>
        </p:txBody>
      </p:sp>
      <p:sp>
        <p:nvSpPr>
          <p:cNvPr id="3" name="Content Placeholder 2"/>
          <p:cNvSpPr>
            <a:spLocks noGrp="1"/>
          </p:cNvSpPr>
          <p:nvPr>
            <p:ph idx="1"/>
          </p:nvPr>
        </p:nvSpPr>
        <p:spPr>
          <a:xfrm>
            <a:off x="457200" y="1412874"/>
            <a:ext cx="8305800" cy="3200876"/>
          </a:xfrm>
        </p:spPr>
        <p:txBody>
          <a:bodyPr>
            <a:normAutofit lnSpcReduction="10000"/>
          </a:bodyPr>
          <a:lstStyle/>
          <a:p>
            <a:r>
              <a:rPr lang="en-US" dirty="0" smtClean="0"/>
              <a:t>Attackers and researchers continue to ‘move up the stack’ when looking for security vulnerabilities focusing on applications that parse binary file formats.</a:t>
            </a:r>
            <a:br>
              <a:rPr lang="en-US" dirty="0" smtClean="0"/>
            </a:br>
            <a:endParaRPr lang="en-US" dirty="0" smtClean="0"/>
          </a:p>
          <a:p>
            <a:r>
              <a:rPr lang="en-US" dirty="0" smtClean="0"/>
              <a:t>Advanced fuzzers facilitate easier bug finding in these applications.</a:t>
            </a:r>
          </a:p>
        </p:txBody>
      </p:sp>
      <p:pic>
        <p:nvPicPr>
          <p:cNvPr id="2050" name="Picture 2"/>
          <p:cNvPicPr>
            <a:picLocks noChangeAspect="1" noChangeArrowheads="1"/>
          </p:cNvPicPr>
          <p:nvPr/>
        </p:nvPicPr>
        <p:blipFill>
          <a:blip r:embed="rId3"/>
          <a:srcRect/>
          <a:stretch>
            <a:fillRect/>
          </a:stretch>
        </p:blipFill>
        <p:spPr bwMode="auto">
          <a:xfrm>
            <a:off x="990600" y="228600"/>
            <a:ext cx="7162800" cy="63683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3" y="2787386"/>
            <a:ext cx="5939896" cy="1283229"/>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fontScale="90000"/>
          </a:bodyPr>
          <a:lstStyle/>
          <a:p>
            <a:r>
              <a:rPr lang="en-US" dirty="0" smtClean="0"/>
              <a:t>Moving up the stack?  </a:t>
            </a:r>
            <a:r>
              <a:rPr lang="en-US" dirty="0" err="1" smtClean="0"/>
              <a:t>Ya</a:t>
            </a:r>
            <a:r>
              <a:rPr lang="en-US" dirty="0" smtClean="0"/>
              <a:t> don’t say! </a:t>
            </a:r>
            <a:endParaRPr lang="en-US" dirty="0"/>
          </a:p>
        </p:txBody>
      </p:sp>
      <p:sp>
        <p:nvSpPr>
          <p:cNvPr id="3" name="Content Placeholder 2"/>
          <p:cNvSpPr>
            <a:spLocks noGrp="1"/>
          </p:cNvSpPr>
          <p:nvPr>
            <p:ph idx="1"/>
          </p:nvPr>
        </p:nvSpPr>
        <p:spPr>
          <a:xfrm>
            <a:off x="457200" y="1295400"/>
            <a:ext cx="7467600" cy="4525963"/>
          </a:xfrm>
        </p:spPr>
        <p:txBody>
          <a:bodyPr>
            <a:noAutofit/>
          </a:bodyPr>
          <a:lstStyle/>
          <a:p>
            <a:r>
              <a:rPr lang="en-US" sz="2800" dirty="0" smtClean="0"/>
              <a:t>Microsoft has released 32 bulletins affecting Office 2003 SP2 and lower over the product’s life.</a:t>
            </a:r>
          </a:p>
          <a:p>
            <a:pPr lvl="1"/>
            <a:r>
              <a:rPr lang="en-US" sz="2400" dirty="0" smtClean="0">
                <a:hlinkClick r:id="rId3"/>
              </a:rPr>
              <a:t>Office 2003 RTM 11/17/2003</a:t>
            </a:r>
            <a:endParaRPr lang="en-US" sz="2400" dirty="0" smtClean="0"/>
          </a:p>
          <a:p>
            <a:pPr lvl="2"/>
            <a:r>
              <a:rPr lang="en-US" sz="2200" dirty="0" smtClean="0"/>
              <a:t>0 bulletins in 2003</a:t>
            </a:r>
          </a:p>
          <a:p>
            <a:pPr lvl="2"/>
            <a:r>
              <a:rPr lang="en-US" sz="2200" dirty="0" smtClean="0"/>
              <a:t>0 bulletins in 2004</a:t>
            </a:r>
          </a:p>
          <a:p>
            <a:pPr lvl="2"/>
            <a:r>
              <a:rPr lang="en-US" sz="2200" dirty="0" smtClean="0"/>
              <a:t>0 bulletins in 2005</a:t>
            </a:r>
          </a:p>
          <a:p>
            <a:pPr lvl="2"/>
            <a:r>
              <a:rPr lang="en-US" sz="2200" dirty="0" smtClean="0"/>
              <a:t>12 bulletins in 2006 </a:t>
            </a:r>
            <a:r>
              <a:rPr lang="en-US" sz="2200" dirty="0" smtClean="0">
                <a:sym typeface="Wingdings" pitchFamily="2" charset="2"/>
              </a:rPr>
              <a:t> Umm . . . </a:t>
            </a:r>
            <a:endParaRPr lang="en-US" sz="2200" dirty="0" smtClean="0"/>
          </a:p>
          <a:p>
            <a:pPr lvl="2"/>
            <a:r>
              <a:rPr lang="en-US" sz="2200" dirty="0" smtClean="0"/>
              <a:t>13 bulletins in 2007 </a:t>
            </a:r>
            <a:r>
              <a:rPr lang="en-US" sz="2200" dirty="0" smtClean="0">
                <a:sym typeface="Wingdings" pitchFamily="2" charset="2"/>
              </a:rPr>
              <a:t> WTF!?</a:t>
            </a:r>
            <a:endParaRPr lang="en-US" sz="2200" dirty="0" smtClean="0"/>
          </a:p>
          <a:p>
            <a:pPr lvl="2"/>
            <a:r>
              <a:rPr lang="en-US" sz="2200" dirty="0" smtClean="0"/>
              <a:t>7 bulletins so far in 2008 . . . And it’s only March</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SOVIET RUSSIA</a:t>
            </a:r>
            <a:endParaRPr lang="en-US" dirty="0"/>
          </a:p>
        </p:txBody>
      </p:sp>
      <p:sp>
        <p:nvSpPr>
          <p:cNvPr id="3" name="Content Placeholder 2"/>
          <p:cNvSpPr>
            <a:spLocks noGrp="1"/>
          </p:cNvSpPr>
          <p:nvPr>
            <p:ph idx="1"/>
          </p:nvPr>
        </p:nvSpPr>
        <p:spPr/>
        <p:txBody>
          <a:bodyPr>
            <a:normAutofit/>
          </a:bodyPr>
          <a:lstStyle/>
          <a:p>
            <a:pPr>
              <a:buNone/>
            </a:pPr>
            <a:r>
              <a:rPr lang="en-US" sz="6600" dirty="0" smtClean="0"/>
              <a:t>CLIPPY FUZZES </a:t>
            </a:r>
            <a:r>
              <a:rPr lang="en-US" sz="6600" i="1" dirty="0" smtClean="0"/>
              <a:t>YOU!!</a:t>
            </a:r>
            <a:endParaRPr lang="en-US" sz="6600" i="1" dirty="0"/>
          </a:p>
        </p:txBody>
      </p:sp>
      <p:pic>
        <p:nvPicPr>
          <p:cNvPr id="6" name="Picture 5" descr="scared-businessman.jpg"/>
          <p:cNvPicPr>
            <a:picLocks noChangeAspect="1"/>
          </p:cNvPicPr>
          <p:nvPr/>
        </p:nvPicPr>
        <p:blipFill>
          <a:blip r:embed="rId2"/>
          <a:stretch>
            <a:fillRect/>
          </a:stretch>
        </p:blipFill>
        <p:spPr>
          <a:xfrm>
            <a:off x="6400800" y="4114800"/>
            <a:ext cx="1600200" cy="2433638"/>
          </a:xfrm>
          <a:prstGeom prst="rect">
            <a:avLst/>
          </a:prstGeom>
          <a:ln>
            <a:noFill/>
          </a:ln>
          <a:effectLst>
            <a:softEdge rad="112500"/>
          </a:effectLst>
        </p:spPr>
      </p:pic>
      <p:pic>
        <p:nvPicPr>
          <p:cNvPr id="7" name="Picture 6" descr="clippy-fire.jpg"/>
          <p:cNvPicPr>
            <a:picLocks noChangeAspect="1"/>
          </p:cNvPicPr>
          <p:nvPr/>
        </p:nvPicPr>
        <p:blipFill>
          <a:blip r:embed="rId3"/>
          <a:stretch>
            <a:fillRect/>
          </a:stretch>
        </p:blipFill>
        <p:spPr>
          <a:xfrm>
            <a:off x="3429000" y="2590800"/>
            <a:ext cx="2781300" cy="2454089"/>
          </a:xfrm>
          <a:prstGeom prst="ellipse">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Targeted Attacks Using Microsoft Office Documents</a:t>
            </a:r>
            <a:endParaRPr lang="en-US" dirty="0"/>
          </a:p>
        </p:txBody>
      </p:sp>
      <p:sp>
        <p:nvSpPr>
          <p:cNvPr id="7" name="Subtitle 6"/>
          <p:cNvSpPr>
            <a:spLocks noGrp="1"/>
          </p:cNvSpPr>
          <p:nvPr>
            <p:ph type="body" idx="1"/>
          </p:nvPr>
        </p:nvSpPr>
        <p:spPr/>
        <p:txBody>
          <a:bodyPr/>
          <a:lstStyle/>
          <a:p>
            <a:r>
              <a:rPr lang="en-US" dirty="0" smtClean="0"/>
              <a:t>Case Study</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vulnerability</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Un-initialized stack variable vulnerability</a:t>
            </a:r>
          </a:p>
          <a:p>
            <a:pPr lvl="1"/>
            <a:r>
              <a:rPr lang="en-US" dirty="0" smtClean="0"/>
              <a:t>Allocated on stack, not initialized before use</a:t>
            </a:r>
          </a:p>
          <a:p>
            <a:pPr lvl="1"/>
            <a:r>
              <a:rPr lang="en-US" dirty="0" smtClean="0"/>
              <a:t>Prior stack allocations allow attacker to control the contents of memory backing this variable</a:t>
            </a:r>
          </a:p>
          <a:p>
            <a:pPr lvl="2"/>
            <a:r>
              <a:rPr lang="en-US" dirty="0" smtClean="0"/>
              <a:t>Props for creative use of obscure </a:t>
            </a:r>
            <a:r>
              <a:rPr lang="en-US" dirty="0" err="1" smtClean="0"/>
              <a:t>vuln</a:t>
            </a:r>
            <a:r>
              <a:rPr lang="en-US" dirty="0" smtClean="0"/>
              <a:t>! </a:t>
            </a:r>
            <a:r>
              <a:rPr lang="en-US" dirty="0" smtClean="0">
                <a:sym typeface="Wingdings" pitchFamily="2" charset="2"/>
              </a:rPr>
              <a:t></a:t>
            </a:r>
            <a:endParaRPr lang="en-US" dirty="0" smtClean="0"/>
          </a:p>
          <a:p>
            <a:r>
              <a:rPr lang="en-US" dirty="0" smtClean="0"/>
              <a:t>This led to a controlled arbitrary 4 byte write to memory.</a:t>
            </a:r>
          </a:p>
          <a:p>
            <a:r>
              <a:rPr lang="en-US" dirty="0" smtClean="0"/>
              <a:t>Attacker chose to overwrite a return address on the stack.</a:t>
            </a:r>
          </a:p>
          <a:p>
            <a:r>
              <a:rPr lang="en-US" dirty="0" smtClean="0"/>
              <a:t>Since it’s not an overrun, it bypasses /GS!</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Un-initialized stack variable code execution</a:t>
            </a:r>
            <a:endParaRPr lang="en-US" dirty="0"/>
          </a:p>
        </p:txBody>
      </p:sp>
      <p:sp>
        <p:nvSpPr>
          <p:cNvPr id="5" name="Subtitle 4"/>
          <p:cNvSpPr>
            <a:spLocks noGrp="1"/>
          </p:cNvSpPr>
          <p:nvPr>
            <p:ph type="body" idx="1"/>
          </p:nvPr>
        </p:nvSpPr>
        <p:spPr/>
        <p:txBody>
          <a:bodyPr/>
          <a:lstStyle/>
          <a:p>
            <a:r>
              <a:rPr lang="en-US" dirty="0" smtClean="0"/>
              <a:t>Demo</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TechReady5 Breakout Chalktalk Template</Template>
  <TotalTime>0</TotalTime>
  <Words>1343</Words>
  <Application>Microsoft Office PowerPoint</Application>
  <PresentationFormat>On-screen Show (4:3)</PresentationFormat>
  <Paragraphs>231</Paragraphs>
  <Slides>40</Slides>
  <Notes>27</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Technic</vt:lpstr>
      <vt:lpstr>Strange (0-)Days</vt:lpstr>
      <vt:lpstr>WHOAMI</vt:lpstr>
      <vt:lpstr>An Increased Focus on Application Vulnerabilities</vt:lpstr>
      <vt:lpstr>The Changing Threat Environment</vt:lpstr>
      <vt:lpstr>Moving up the stack?  Ya don’t say! </vt:lpstr>
      <vt:lpstr>IN SOVIET RUSSIA</vt:lpstr>
      <vt:lpstr>Targeted Attacks Using Microsoft Office Documents</vt:lpstr>
      <vt:lpstr>The vulnerability</vt:lpstr>
      <vt:lpstr>Un-initialized stack variable code execution</vt:lpstr>
      <vt:lpstr>How it went down . . . </vt:lpstr>
      <vt:lpstr>The Payload . . . </vt:lpstr>
      <vt:lpstr>Our response . . . </vt:lpstr>
      <vt:lpstr>The Security Bulletin</vt:lpstr>
      <vt:lpstr>Spear phishing for fun and profit . . . . </vt:lpstr>
      <vt:lpstr>Observations on XP</vt:lpstr>
      <vt:lpstr>You’re about to get 0wn3d, Cancel or Allow?</vt:lpstr>
      <vt:lpstr>Observations on Vista</vt:lpstr>
      <vt:lpstr>Reducing the Risk with Windows</vt:lpstr>
      <vt:lpstr>Windows XP - Mitigations</vt:lpstr>
      <vt:lpstr>Windows Vista - Mitigations</vt:lpstr>
      <vt:lpstr>Reducing the Risk with Microsoft Office</vt:lpstr>
      <vt:lpstr>Binary Office File Format vs. Open XML format</vt:lpstr>
      <vt:lpstr>Office 2003 (and lower) Binary Format</vt:lpstr>
      <vt:lpstr>Office 2007 Open XML File Format</vt:lpstr>
      <vt:lpstr>Office - Mitigations</vt:lpstr>
      <vt:lpstr>Examining last year’s file . . .</vt:lpstr>
      <vt:lpstr>Examining this year’s file . . .</vt:lpstr>
      <vt:lpstr>MOICE – Kid Tested, NSA Approved</vt:lpstr>
      <vt:lpstr>Better Together</vt:lpstr>
      <vt:lpstr>0-Day Fail</vt:lpstr>
      <vt:lpstr>Where do we go from here?</vt:lpstr>
      <vt:lpstr>Be On The Lookout For . . .</vt:lpstr>
      <vt:lpstr>Advice</vt:lpstr>
      <vt:lpstr>Give us your 0-day</vt:lpstr>
      <vt:lpstr>EOF</vt:lpstr>
      <vt:lpstr>Appendix</vt:lpstr>
      <vt:lpstr>Links</vt:lpstr>
      <vt:lpstr>Links</vt:lpstr>
      <vt:lpstr>Links</vt:lpstr>
      <vt:lpstr>Slide 40</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2007-07-17T15:11:09Z</dcterms:created>
  <dcterms:modified xsi:type="dcterms:W3CDTF">2008-03-28T22:40:15Z</dcterms:modified>
</cp:coreProperties>
</file>